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4"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05" r:id="rId18"/>
    <p:sldId id="272" r:id="rId19"/>
    <p:sldId id="273" r:id="rId20"/>
    <p:sldId id="306" r:id="rId21"/>
    <p:sldId id="307" r:id="rId22"/>
    <p:sldId id="308" r:id="rId23"/>
    <p:sldId id="309" r:id="rId24"/>
    <p:sldId id="310" r:id="rId25"/>
    <p:sldId id="311" r:id="rId26"/>
    <p:sldId id="312" r:id="rId27"/>
    <p:sldId id="313" r:id="rId28"/>
    <p:sldId id="314" r:id="rId29"/>
    <p:sldId id="274"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24" r:id="rId59"/>
    <p:sldId id="315" r:id="rId60"/>
    <p:sldId id="316" r:id="rId61"/>
    <p:sldId id="317" r:id="rId62"/>
    <p:sldId id="318" r:id="rId63"/>
    <p:sldId id="319" r:id="rId64"/>
    <p:sldId id="320" r:id="rId65"/>
    <p:sldId id="321" r:id="rId66"/>
    <p:sldId id="323"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3" d="100"/>
          <a:sy n="63" d="100"/>
        </p:scale>
        <p:origin x="84"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F7EF3-991C-73C3-40AF-EE0B8E36D2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2A742E-F20F-9223-BBEF-868BD54C7E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2F7731-678E-8A1A-DE70-3C939AE9D2FA}"/>
              </a:ext>
            </a:extLst>
          </p:cNvPr>
          <p:cNvSpPr>
            <a:spLocks noGrp="1"/>
          </p:cNvSpPr>
          <p:nvPr>
            <p:ph type="dt" sz="half" idx="10"/>
          </p:nvPr>
        </p:nvSpPr>
        <p:spPr/>
        <p:txBody>
          <a:bodyPr/>
          <a:lstStyle/>
          <a:p>
            <a:fld id="{1CBC277A-2086-40DF-8392-D0FA828BD936}" type="datetimeFigureOut">
              <a:rPr lang="en-US" smtClean="0"/>
              <a:t>6/24/2024</a:t>
            </a:fld>
            <a:endParaRPr lang="en-US"/>
          </a:p>
        </p:txBody>
      </p:sp>
      <p:sp>
        <p:nvSpPr>
          <p:cNvPr id="5" name="Footer Placeholder 4">
            <a:extLst>
              <a:ext uri="{FF2B5EF4-FFF2-40B4-BE49-F238E27FC236}">
                <a16:creationId xmlns:a16="http://schemas.microsoft.com/office/drawing/2014/main" id="{432E8118-FE31-E6EC-ED4B-853323E076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EB4843-138C-9FB5-2FC0-AFF10EA4A445}"/>
              </a:ext>
            </a:extLst>
          </p:cNvPr>
          <p:cNvSpPr>
            <a:spLocks noGrp="1"/>
          </p:cNvSpPr>
          <p:nvPr>
            <p:ph type="sldNum" sz="quarter" idx="12"/>
          </p:nvPr>
        </p:nvSpPr>
        <p:spPr/>
        <p:txBody>
          <a:bodyPr/>
          <a:lstStyle/>
          <a:p>
            <a:fld id="{C74CC6A6-7BC0-4607-81F0-FA44E5177B48}" type="slidenum">
              <a:rPr lang="en-US" smtClean="0"/>
              <a:t>‹#›</a:t>
            </a:fld>
            <a:endParaRPr lang="en-US"/>
          </a:p>
        </p:txBody>
      </p:sp>
    </p:spTree>
    <p:extLst>
      <p:ext uri="{BB962C8B-B14F-4D97-AF65-F5344CB8AC3E}">
        <p14:creationId xmlns:p14="http://schemas.microsoft.com/office/powerpoint/2010/main" val="2669199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31A3-1E0A-9B18-620B-5A793396E0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60232F-D7FE-CB78-67FB-D1740AF779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2355F9-E181-586C-2C15-FE4CF9CBD7A8}"/>
              </a:ext>
            </a:extLst>
          </p:cNvPr>
          <p:cNvSpPr>
            <a:spLocks noGrp="1"/>
          </p:cNvSpPr>
          <p:nvPr>
            <p:ph type="dt" sz="half" idx="10"/>
          </p:nvPr>
        </p:nvSpPr>
        <p:spPr/>
        <p:txBody>
          <a:bodyPr/>
          <a:lstStyle/>
          <a:p>
            <a:fld id="{1CBC277A-2086-40DF-8392-D0FA828BD936}" type="datetimeFigureOut">
              <a:rPr lang="en-US" smtClean="0"/>
              <a:t>6/24/2024</a:t>
            </a:fld>
            <a:endParaRPr lang="en-US"/>
          </a:p>
        </p:txBody>
      </p:sp>
      <p:sp>
        <p:nvSpPr>
          <p:cNvPr id="5" name="Footer Placeholder 4">
            <a:extLst>
              <a:ext uri="{FF2B5EF4-FFF2-40B4-BE49-F238E27FC236}">
                <a16:creationId xmlns:a16="http://schemas.microsoft.com/office/drawing/2014/main" id="{F18AEB2C-D407-4178-16E8-6F0A4E8E0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5D479C-F846-15C1-BD46-C5B2510BA4DF}"/>
              </a:ext>
            </a:extLst>
          </p:cNvPr>
          <p:cNvSpPr>
            <a:spLocks noGrp="1"/>
          </p:cNvSpPr>
          <p:nvPr>
            <p:ph type="sldNum" sz="quarter" idx="12"/>
          </p:nvPr>
        </p:nvSpPr>
        <p:spPr/>
        <p:txBody>
          <a:bodyPr/>
          <a:lstStyle/>
          <a:p>
            <a:fld id="{C74CC6A6-7BC0-4607-81F0-FA44E5177B48}" type="slidenum">
              <a:rPr lang="en-US" smtClean="0"/>
              <a:t>‹#›</a:t>
            </a:fld>
            <a:endParaRPr lang="en-US"/>
          </a:p>
        </p:txBody>
      </p:sp>
    </p:spTree>
    <p:extLst>
      <p:ext uri="{BB962C8B-B14F-4D97-AF65-F5344CB8AC3E}">
        <p14:creationId xmlns:p14="http://schemas.microsoft.com/office/powerpoint/2010/main" val="3420064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A1B37B-F57F-81A4-B135-C7157AB883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AB783C-4C44-395B-2831-8CB6DB665E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1A3153-3C3C-98D5-86A0-0F8EE2557AD6}"/>
              </a:ext>
            </a:extLst>
          </p:cNvPr>
          <p:cNvSpPr>
            <a:spLocks noGrp="1"/>
          </p:cNvSpPr>
          <p:nvPr>
            <p:ph type="dt" sz="half" idx="10"/>
          </p:nvPr>
        </p:nvSpPr>
        <p:spPr/>
        <p:txBody>
          <a:bodyPr/>
          <a:lstStyle/>
          <a:p>
            <a:fld id="{1CBC277A-2086-40DF-8392-D0FA828BD936}" type="datetimeFigureOut">
              <a:rPr lang="en-US" smtClean="0"/>
              <a:t>6/24/2024</a:t>
            </a:fld>
            <a:endParaRPr lang="en-US"/>
          </a:p>
        </p:txBody>
      </p:sp>
      <p:sp>
        <p:nvSpPr>
          <p:cNvPr id="5" name="Footer Placeholder 4">
            <a:extLst>
              <a:ext uri="{FF2B5EF4-FFF2-40B4-BE49-F238E27FC236}">
                <a16:creationId xmlns:a16="http://schemas.microsoft.com/office/drawing/2014/main" id="{6A045632-B199-47C1-9217-B4706AB5D4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C5B043-CC85-A223-1AE9-2F72A94FDC68}"/>
              </a:ext>
            </a:extLst>
          </p:cNvPr>
          <p:cNvSpPr>
            <a:spLocks noGrp="1"/>
          </p:cNvSpPr>
          <p:nvPr>
            <p:ph type="sldNum" sz="quarter" idx="12"/>
          </p:nvPr>
        </p:nvSpPr>
        <p:spPr/>
        <p:txBody>
          <a:bodyPr/>
          <a:lstStyle/>
          <a:p>
            <a:fld id="{C74CC6A6-7BC0-4607-81F0-FA44E5177B48}" type="slidenum">
              <a:rPr lang="en-US" smtClean="0"/>
              <a:t>‹#›</a:t>
            </a:fld>
            <a:endParaRPr lang="en-US"/>
          </a:p>
        </p:txBody>
      </p:sp>
    </p:spTree>
    <p:extLst>
      <p:ext uri="{BB962C8B-B14F-4D97-AF65-F5344CB8AC3E}">
        <p14:creationId xmlns:p14="http://schemas.microsoft.com/office/powerpoint/2010/main" val="1811860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E4500-A704-1CFB-7CFC-EE0EC5E2E3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9E7B29-1559-F896-4F8D-5828D17280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B08B69-07E8-39AC-241D-CF6205A8CB61}"/>
              </a:ext>
            </a:extLst>
          </p:cNvPr>
          <p:cNvSpPr>
            <a:spLocks noGrp="1"/>
          </p:cNvSpPr>
          <p:nvPr>
            <p:ph type="dt" sz="half" idx="10"/>
          </p:nvPr>
        </p:nvSpPr>
        <p:spPr/>
        <p:txBody>
          <a:bodyPr/>
          <a:lstStyle/>
          <a:p>
            <a:fld id="{1CBC277A-2086-40DF-8392-D0FA828BD936}" type="datetimeFigureOut">
              <a:rPr lang="en-US" smtClean="0"/>
              <a:t>6/24/2024</a:t>
            </a:fld>
            <a:endParaRPr lang="en-US"/>
          </a:p>
        </p:txBody>
      </p:sp>
      <p:sp>
        <p:nvSpPr>
          <p:cNvPr id="5" name="Footer Placeholder 4">
            <a:extLst>
              <a:ext uri="{FF2B5EF4-FFF2-40B4-BE49-F238E27FC236}">
                <a16:creationId xmlns:a16="http://schemas.microsoft.com/office/drawing/2014/main" id="{E8ED5361-2EDA-4094-3765-53F62E42BA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E9731-DA73-4829-1802-99D637793F53}"/>
              </a:ext>
            </a:extLst>
          </p:cNvPr>
          <p:cNvSpPr>
            <a:spLocks noGrp="1"/>
          </p:cNvSpPr>
          <p:nvPr>
            <p:ph type="sldNum" sz="quarter" idx="12"/>
          </p:nvPr>
        </p:nvSpPr>
        <p:spPr/>
        <p:txBody>
          <a:bodyPr/>
          <a:lstStyle/>
          <a:p>
            <a:fld id="{C74CC6A6-7BC0-4607-81F0-FA44E5177B48}" type="slidenum">
              <a:rPr lang="en-US" smtClean="0"/>
              <a:t>‹#›</a:t>
            </a:fld>
            <a:endParaRPr lang="en-US"/>
          </a:p>
        </p:txBody>
      </p:sp>
    </p:spTree>
    <p:extLst>
      <p:ext uri="{BB962C8B-B14F-4D97-AF65-F5344CB8AC3E}">
        <p14:creationId xmlns:p14="http://schemas.microsoft.com/office/powerpoint/2010/main" val="237027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967A-1D4B-A954-88EB-E003A31B7E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3B2A57-FD4E-61F9-7D4E-FA08E3BB08A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560F20-8D18-9F1E-CE0B-A38B50BE2D91}"/>
              </a:ext>
            </a:extLst>
          </p:cNvPr>
          <p:cNvSpPr>
            <a:spLocks noGrp="1"/>
          </p:cNvSpPr>
          <p:nvPr>
            <p:ph type="dt" sz="half" idx="10"/>
          </p:nvPr>
        </p:nvSpPr>
        <p:spPr/>
        <p:txBody>
          <a:bodyPr/>
          <a:lstStyle/>
          <a:p>
            <a:fld id="{1CBC277A-2086-40DF-8392-D0FA828BD936}" type="datetimeFigureOut">
              <a:rPr lang="en-US" smtClean="0"/>
              <a:t>6/24/2024</a:t>
            </a:fld>
            <a:endParaRPr lang="en-US"/>
          </a:p>
        </p:txBody>
      </p:sp>
      <p:sp>
        <p:nvSpPr>
          <p:cNvPr id="5" name="Footer Placeholder 4">
            <a:extLst>
              <a:ext uri="{FF2B5EF4-FFF2-40B4-BE49-F238E27FC236}">
                <a16:creationId xmlns:a16="http://schemas.microsoft.com/office/drawing/2014/main" id="{B6C2B45F-AA89-C16E-2206-CE5D22454D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8A22F-80A3-85B9-1C03-664442711133}"/>
              </a:ext>
            </a:extLst>
          </p:cNvPr>
          <p:cNvSpPr>
            <a:spLocks noGrp="1"/>
          </p:cNvSpPr>
          <p:nvPr>
            <p:ph type="sldNum" sz="quarter" idx="12"/>
          </p:nvPr>
        </p:nvSpPr>
        <p:spPr/>
        <p:txBody>
          <a:bodyPr/>
          <a:lstStyle/>
          <a:p>
            <a:fld id="{C74CC6A6-7BC0-4607-81F0-FA44E5177B48}" type="slidenum">
              <a:rPr lang="en-US" smtClean="0"/>
              <a:t>‹#›</a:t>
            </a:fld>
            <a:endParaRPr lang="en-US"/>
          </a:p>
        </p:txBody>
      </p:sp>
    </p:spTree>
    <p:extLst>
      <p:ext uri="{BB962C8B-B14F-4D97-AF65-F5344CB8AC3E}">
        <p14:creationId xmlns:p14="http://schemas.microsoft.com/office/powerpoint/2010/main" val="2461678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B45E9-2CD8-1BAC-3A93-BDD9E0FBCE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F7B3A7-D21E-DFA2-C401-6CBC0573CA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27D451-3DB9-B9E8-A99D-3DEF3BB073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3A1DF7-7EBF-BC0F-1338-E32BE019556F}"/>
              </a:ext>
            </a:extLst>
          </p:cNvPr>
          <p:cNvSpPr>
            <a:spLocks noGrp="1"/>
          </p:cNvSpPr>
          <p:nvPr>
            <p:ph type="dt" sz="half" idx="10"/>
          </p:nvPr>
        </p:nvSpPr>
        <p:spPr/>
        <p:txBody>
          <a:bodyPr/>
          <a:lstStyle/>
          <a:p>
            <a:fld id="{1CBC277A-2086-40DF-8392-D0FA828BD936}" type="datetimeFigureOut">
              <a:rPr lang="en-US" smtClean="0"/>
              <a:t>6/24/2024</a:t>
            </a:fld>
            <a:endParaRPr lang="en-US"/>
          </a:p>
        </p:txBody>
      </p:sp>
      <p:sp>
        <p:nvSpPr>
          <p:cNvPr id="6" name="Footer Placeholder 5">
            <a:extLst>
              <a:ext uri="{FF2B5EF4-FFF2-40B4-BE49-F238E27FC236}">
                <a16:creationId xmlns:a16="http://schemas.microsoft.com/office/drawing/2014/main" id="{23DDB636-A0B5-4D3C-53FA-7638AFA2B2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7D0E83-1721-1A91-3381-8AD88712462B}"/>
              </a:ext>
            </a:extLst>
          </p:cNvPr>
          <p:cNvSpPr>
            <a:spLocks noGrp="1"/>
          </p:cNvSpPr>
          <p:nvPr>
            <p:ph type="sldNum" sz="quarter" idx="12"/>
          </p:nvPr>
        </p:nvSpPr>
        <p:spPr/>
        <p:txBody>
          <a:bodyPr/>
          <a:lstStyle/>
          <a:p>
            <a:fld id="{C74CC6A6-7BC0-4607-81F0-FA44E5177B48}" type="slidenum">
              <a:rPr lang="en-US" smtClean="0"/>
              <a:t>‹#›</a:t>
            </a:fld>
            <a:endParaRPr lang="en-US"/>
          </a:p>
        </p:txBody>
      </p:sp>
    </p:spTree>
    <p:extLst>
      <p:ext uri="{BB962C8B-B14F-4D97-AF65-F5344CB8AC3E}">
        <p14:creationId xmlns:p14="http://schemas.microsoft.com/office/powerpoint/2010/main" val="384283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25214-559A-E07D-A9C4-1A4CCFD417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AA3F11-D3E6-0C2F-A6C0-0527ACA624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9AAE34-D170-CA35-5998-0697D32C54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F96192-8C50-2304-26E0-B2070FD145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8797CB-0C2A-700D-47D2-7D9CE77464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89AB68-0D33-A2C2-4AA3-94B9499EBCD3}"/>
              </a:ext>
            </a:extLst>
          </p:cNvPr>
          <p:cNvSpPr>
            <a:spLocks noGrp="1"/>
          </p:cNvSpPr>
          <p:nvPr>
            <p:ph type="dt" sz="half" idx="10"/>
          </p:nvPr>
        </p:nvSpPr>
        <p:spPr/>
        <p:txBody>
          <a:bodyPr/>
          <a:lstStyle/>
          <a:p>
            <a:fld id="{1CBC277A-2086-40DF-8392-D0FA828BD936}" type="datetimeFigureOut">
              <a:rPr lang="en-US" smtClean="0"/>
              <a:t>6/24/2024</a:t>
            </a:fld>
            <a:endParaRPr lang="en-US"/>
          </a:p>
        </p:txBody>
      </p:sp>
      <p:sp>
        <p:nvSpPr>
          <p:cNvPr id="8" name="Footer Placeholder 7">
            <a:extLst>
              <a:ext uri="{FF2B5EF4-FFF2-40B4-BE49-F238E27FC236}">
                <a16:creationId xmlns:a16="http://schemas.microsoft.com/office/drawing/2014/main" id="{A46B726E-C268-0FFB-EB6B-E6A178585D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4BDA90-8C3D-55B2-305E-B74A0E6225FA}"/>
              </a:ext>
            </a:extLst>
          </p:cNvPr>
          <p:cNvSpPr>
            <a:spLocks noGrp="1"/>
          </p:cNvSpPr>
          <p:nvPr>
            <p:ph type="sldNum" sz="quarter" idx="12"/>
          </p:nvPr>
        </p:nvSpPr>
        <p:spPr/>
        <p:txBody>
          <a:bodyPr/>
          <a:lstStyle/>
          <a:p>
            <a:fld id="{C74CC6A6-7BC0-4607-81F0-FA44E5177B48}" type="slidenum">
              <a:rPr lang="en-US" smtClean="0"/>
              <a:t>‹#›</a:t>
            </a:fld>
            <a:endParaRPr lang="en-US"/>
          </a:p>
        </p:txBody>
      </p:sp>
    </p:spTree>
    <p:extLst>
      <p:ext uri="{BB962C8B-B14F-4D97-AF65-F5344CB8AC3E}">
        <p14:creationId xmlns:p14="http://schemas.microsoft.com/office/powerpoint/2010/main" val="2248671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AC76-CB9A-73D1-8BBA-20704E3DE7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3609D1-994A-61C6-E327-88B1B679EAEC}"/>
              </a:ext>
            </a:extLst>
          </p:cNvPr>
          <p:cNvSpPr>
            <a:spLocks noGrp="1"/>
          </p:cNvSpPr>
          <p:nvPr>
            <p:ph type="dt" sz="half" idx="10"/>
          </p:nvPr>
        </p:nvSpPr>
        <p:spPr/>
        <p:txBody>
          <a:bodyPr/>
          <a:lstStyle/>
          <a:p>
            <a:fld id="{1CBC277A-2086-40DF-8392-D0FA828BD936}" type="datetimeFigureOut">
              <a:rPr lang="en-US" smtClean="0"/>
              <a:t>6/24/2024</a:t>
            </a:fld>
            <a:endParaRPr lang="en-US"/>
          </a:p>
        </p:txBody>
      </p:sp>
      <p:sp>
        <p:nvSpPr>
          <p:cNvPr id="4" name="Footer Placeholder 3">
            <a:extLst>
              <a:ext uri="{FF2B5EF4-FFF2-40B4-BE49-F238E27FC236}">
                <a16:creationId xmlns:a16="http://schemas.microsoft.com/office/drawing/2014/main" id="{1F735361-151D-9115-6F1A-AB1BC595EE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A60885-9460-EEB6-49DB-4A20C3E811BF}"/>
              </a:ext>
            </a:extLst>
          </p:cNvPr>
          <p:cNvSpPr>
            <a:spLocks noGrp="1"/>
          </p:cNvSpPr>
          <p:nvPr>
            <p:ph type="sldNum" sz="quarter" idx="12"/>
          </p:nvPr>
        </p:nvSpPr>
        <p:spPr/>
        <p:txBody>
          <a:bodyPr/>
          <a:lstStyle/>
          <a:p>
            <a:fld id="{C74CC6A6-7BC0-4607-81F0-FA44E5177B48}" type="slidenum">
              <a:rPr lang="en-US" smtClean="0"/>
              <a:t>‹#›</a:t>
            </a:fld>
            <a:endParaRPr lang="en-US"/>
          </a:p>
        </p:txBody>
      </p:sp>
    </p:spTree>
    <p:extLst>
      <p:ext uri="{BB962C8B-B14F-4D97-AF65-F5344CB8AC3E}">
        <p14:creationId xmlns:p14="http://schemas.microsoft.com/office/powerpoint/2010/main" val="1675704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52EDC0-2F45-367A-C00D-F53CA01614D8}"/>
              </a:ext>
            </a:extLst>
          </p:cNvPr>
          <p:cNvSpPr>
            <a:spLocks noGrp="1"/>
          </p:cNvSpPr>
          <p:nvPr>
            <p:ph type="dt" sz="half" idx="10"/>
          </p:nvPr>
        </p:nvSpPr>
        <p:spPr/>
        <p:txBody>
          <a:bodyPr/>
          <a:lstStyle/>
          <a:p>
            <a:fld id="{1CBC277A-2086-40DF-8392-D0FA828BD936}" type="datetimeFigureOut">
              <a:rPr lang="en-US" smtClean="0"/>
              <a:t>6/24/2024</a:t>
            </a:fld>
            <a:endParaRPr lang="en-US"/>
          </a:p>
        </p:txBody>
      </p:sp>
      <p:sp>
        <p:nvSpPr>
          <p:cNvPr id="3" name="Footer Placeholder 2">
            <a:extLst>
              <a:ext uri="{FF2B5EF4-FFF2-40B4-BE49-F238E27FC236}">
                <a16:creationId xmlns:a16="http://schemas.microsoft.com/office/drawing/2014/main" id="{068D7491-F786-BB80-9182-82662A6FA6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0A5579-0D96-57DC-902D-10C2D76B06D3}"/>
              </a:ext>
            </a:extLst>
          </p:cNvPr>
          <p:cNvSpPr>
            <a:spLocks noGrp="1"/>
          </p:cNvSpPr>
          <p:nvPr>
            <p:ph type="sldNum" sz="quarter" idx="12"/>
          </p:nvPr>
        </p:nvSpPr>
        <p:spPr/>
        <p:txBody>
          <a:bodyPr/>
          <a:lstStyle/>
          <a:p>
            <a:fld id="{C74CC6A6-7BC0-4607-81F0-FA44E5177B48}" type="slidenum">
              <a:rPr lang="en-US" smtClean="0"/>
              <a:t>‹#›</a:t>
            </a:fld>
            <a:endParaRPr lang="en-US"/>
          </a:p>
        </p:txBody>
      </p:sp>
    </p:spTree>
    <p:extLst>
      <p:ext uri="{BB962C8B-B14F-4D97-AF65-F5344CB8AC3E}">
        <p14:creationId xmlns:p14="http://schemas.microsoft.com/office/powerpoint/2010/main" val="1050949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2A1CB-CF9A-332F-87D6-56699B4502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C9FDA7-9711-8898-2399-37388B9F64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6C61D8-C344-DB9E-78FF-433073638E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06E3BF-27EE-52A8-13F9-D3F388D8FE4A}"/>
              </a:ext>
            </a:extLst>
          </p:cNvPr>
          <p:cNvSpPr>
            <a:spLocks noGrp="1"/>
          </p:cNvSpPr>
          <p:nvPr>
            <p:ph type="dt" sz="half" idx="10"/>
          </p:nvPr>
        </p:nvSpPr>
        <p:spPr/>
        <p:txBody>
          <a:bodyPr/>
          <a:lstStyle/>
          <a:p>
            <a:fld id="{1CBC277A-2086-40DF-8392-D0FA828BD936}" type="datetimeFigureOut">
              <a:rPr lang="en-US" smtClean="0"/>
              <a:t>6/24/2024</a:t>
            </a:fld>
            <a:endParaRPr lang="en-US"/>
          </a:p>
        </p:txBody>
      </p:sp>
      <p:sp>
        <p:nvSpPr>
          <p:cNvPr id="6" name="Footer Placeholder 5">
            <a:extLst>
              <a:ext uri="{FF2B5EF4-FFF2-40B4-BE49-F238E27FC236}">
                <a16:creationId xmlns:a16="http://schemas.microsoft.com/office/drawing/2014/main" id="{65F10CCD-68D0-234C-2B03-29CA9F8B14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DB836A-1FC5-E903-1AE9-8F32750C8612}"/>
              </a:ext>
            </a:extLst>
          </p:cNvPr>
          <p:cNvSpPr>
            <a:spLocks noGrp="1"/>
          </p:cNvSpPr>
          <p:nvPr>
            <p:ph type="sldNum" sz="quarter" idx="12"/>
          </p:nvPr>
        </p:nvSpPr>
        <p:spPr/>
        <p:txBody>
          <a:bodyPr/>
          <a:lstStyle/>
          <a:p>
            <a:fld id="{C74CC6A6-7BC0-4607-81F0-FA44E5177B48}" type="slidenum">
              <a:rPr lang="en-US" smtClean="0"/>
              <a:t>‹#›</a:t>
            </a:fld>
            <a:endParaRPr lang="en-US"/>
          </a:p>
        </p:txBody>
      </p:sp>
    </p:spTree>
    <p:extLst>
      <p:ext uri="{BB962C8B-B14F-4D97-AF65-F5344CB8AC3E}">
        <p14:creationId xmlns:p14="http://schemas.microsoft.com/office/powerpoint/2010/main" val="3622959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E6730-5BEF-83AD-E37E-C791292CB6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5F3C8A-779F-1B6F-6426-C6184EEA8F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FF2FD5-3EF3-EA08-B470-F90DAA899A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AD41CF-281A-4A7C-6040-4C6A25452335}"/>
              </a:ext>
            </a:extLst>
          </p:cNvPr>
          <p:cNvSpPr>
            <a:spLocks noGrp="1"/>
          </p:cNvSpPr>
          <p:nvPr>
            <p:ph type="dt" sz="half" idx="10"/>
          </p:nvPr>
        </p:nvSpPr>
        <p:spPr/>
        <p:txBody>
          <a:bodyPr/>
          <a:lstStyle/>
          <a:p>
            <a:fld id="{1CBC277A-2086-40DF-8392-D0FA828BD936}" type="datetimeFigureOut">
              <a:rPr lang="en-US" smtClean="0"/>
              <a:t>6/24/2024</a:t>
            </a:fld>
            <a:endParaRPr lang="en-US"/>
          </a:p>
        </p:txBody>
      </p:sp>
      <p:sp>
        <p:nvSpPr>
          <p:cNvPr id="6" name="Footer Placeholder 5">
            <a:extLst>
              <a:ext uri="{FF2B5EF4-FFF2-40B4-BE49-F238E27FC236}">
                <a16:creationId xmlns:a16="http://schemas.microsoft.com/office/drawing/2014/main" id="{7953BC15-708B-5F3B-CEAC-A43F2404DB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4A7855-31C5-5E01-D6CE-0B25AB284776}"/>
              </a:ext>
            </a:extLst>
          </p:cNvPr>
          <p:cNvSpPr>
            <a:spLocks noGrp="1"/>
          </p:cNvSpPr>
          <p:nvPr>
            <p:ph type="sldNum" sz="quarter" idx="12"/>
          </p:nvPr>
        </p:nvSpPr>
        <p:spPr/>
        <p:txBody>
          <a:bodyPr/>
          <a:lstStyle/>
          <a:p>
            <a:fld id="{C74CC6A6-7BC0-4607-81F0-FA44E5177B48}" type="slidenum">
              <a:rPr lang="en-US" smtClean="0"/>
              <a:t>‹#›</a:t>
            </a:fld>
            <a:endParaRPr lang="en-US"/>
          </a:p>
        </p:txBody>
      </p:sp>
    </p:spTree>
    <p:extLst>
      <p:ext uri="{BB962C8B-B14F-4D97-AF65-F5344CB8AC3E}">
        <p14:creationId xmlns:p14="http://schemas.microsoft.com/office/powerpoint/2010/main" val="1772611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AE64DD-57CB-9C48-D7A6-0A8C4D14CA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24368D-E5B7-9692-6AF1-3676DCCF22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884ED-8D47-DC19-12A1-2E4782CD3A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CBC277A-2086-40DF-8392-D0FA828BD936}" type="datetimeFigureOut">
              <a:rPr lang="en-US" smtClean="0"/>
              <a:t>6/24/2024</a:t>
            </a:fld>
            <a:endParaRPr lang="en-US"/>
          </a:p>
        </p:txBody>
      </p:sp>
      <p:sp>
        <p:nvSpPr>
          <p:cNvPr id="5" name="Footer Placeholder 4">
            <a:extLst>
              <a:ext uri="{FF2B5EF4-FFF2-40B4-BE49-F238E27FC236}">
                <a16:creationId xmlns:a16="http://schemas.microsoft.com/office/drawing/2014/main" id="{5A89D5B2-D469-9255-9B52-A0BF798C28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2DCFE11-6E2E-428C-CDD6-3B9ABA68DB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74CC6A6-7BC0-4607-81F0-FA44E5177B48}" type="slidenum">
              <a:rPr lang="en-US" smtClean="0"/>
              <a:t>‹#›</a:t>
            </a:fld>
            <a:endParaRPr lang="en-US"/>
          </a:p>
        </p:txBody>
      </p:sp>
    </p:spTree>
    <p:extLst>
      <p:ext uri="{BB962C8B-B14F-4D97-AF65-F5344CB8AC3E}">
        <p14:creationId xmlns:p14="http://schemas.microsoft.com/office/powerpoint/2010/main" val="2293660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998EF-A3C2-BFDC-828F-FD8E72945679}"/>
              </a:ext>
            </a:extLst>
          </p:cNvPr>
          <p:cNvSpPr>
            <a:spLocks noGrp="1"/>
          </p:cNvSpPr>
          <p:nvPr>
            <p:ph type="title"/>
          </p:nvPr>
        </p:nvSpPr>
        <p:spPr/>
        <p:txBody>
          <a:bodyPr/>
          <a:lstStyle/>
          <a:p>
            <a:r>
              <a:rPr lang="en-US" dirty="0"/>
              <a:t>Change</a:t>
            </a:r>
          </a:p>
        </p:txBody>
      </p:sp>
      <p:sp>
        <p:nvSpPr>
          <p:cNvPr id="3" name="Content Placeholder 2">
            <a:extLst>
              <a:ext uri="{FF2B5EF4-FFF2-40B4-BE49-F238E27FC236}">
                <a16:creationId xmlns:a16="http://schemas.microsoft.com/office/drawing/2014/main" id="{56E211BC-62D3-4A59-D99D-24B02545BA5A}"/>
              </a:ext>
            </a:extLst>
          </p:cNvPr>
          <p:cNvSpPr>
            <a:spLocks noGrp="1"/>
          </p:cNvSpPr>
          <p:nvPr>
            <p:ph idx="1"/>
          </p:nvPr>
        </p:nvSpPr>
        <p:spPr/>
        <p:txBody>
          <a:bodyPr/>
          <a:lstStyle/>
          <a:p>
            <a:r>
              <a:rPr lang="en-US" dirty="0"/>
              <a:t>Change in information systems refers to any alteration or transformation in the technology, processes, or methodologies used within an organization. </a:t>
            </a:r>
          </a:p>
          <a:p>
            <a:r>
              <a:rPr lang="en-US" dirty="0"/>
              <a:t>This could involve updates to software, hardware, or network infrastructure, modifications to business processes supported by information systems, or shifts in the way data is managed and utilized.</a:t>
            </a:r>
          </a:p>
        </p:txBody>
      </p:sp>
    </p:spTree>
    <p:extLst>
      <p:ext uri="{BB962C8B-B14F-4D97-AF65-F5344CB8AC3E}">
        <p14:creationId xmlns:p14="http://schemas.microsoft.com/office/powerpoint/2010/main" val="1839994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444A9E23-F2E8-44DC-AEEC-0549E1E4A79B}"/>
              </a:ext>
            </a:extLst>
          </p:cNvPr>
          <p:cNvPicPr>
            <a:picLocks noGrp="1" noChangeAspect="1"/>
          </p:cNvPicPr>
          <p:nvPr>
            <p:ph idx="1"/>
          </p:nvPr>
        </p:nvPicPr>
        <p:blipFill rotWithShape="1">
          <a:blip r:embed="rId2"/>
          <a:srcRect r="2648" b="-1"/>
          <a:stretch/>
        </p:blipFill>
        <p:spPr>
          <a:xfrm>
            <a:off x="20" y="1282"/>
            <a:ext cx="12191980" cy="6856718"/>
          </a:xfrm>
          <a:prstGeom prst="rect">
            <a:avLst/>
          </a:prstGeom>
        </p:spPr>
      </p:pic>
    </p:spTree>
    <p:extLst>
      <p:ext uri="{BB962C8B-B14F-4D97-AF65-F5344CB8AC3E}">
        <p14:creationId xmlns:p14="http://schemas.microsoft.com/office/powerpoint/2010/main" val="193911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A976C5BD-BDD4-409A-670C-446F8B69EA8F}"/>
              </a:ext>
            </a:extLst>
          </p:cNvPr>
          <p:cNvPicPr>
            <a:picLocks noGrp="1" noChangeAspect="1"/>
          </p:cNvPicPr>
          <p:nvPr>
            <p:ph idx="1"/>
          </p:nvPr>
        </p:nvPicPr>
        <p:blipFill rotWithShape="1">
          <a:blip r:embed="rId2"/>
          <a:srcRect b="3452"/>
          <a:stretch/>
        </p:blipFill>
        <p:spPr>
          <a:xfrm>
            <a:off x="20" y="1282"/>
            <a:ext cx="12191980" cy="6856718"/>
          </a:xfrm>
          <a:prstGeom prst="rect">
            <a:avLst/>
          </a:prstGeom>
        </p:spPr>
      </p:pic>
    </p:spTree>
    <p:extLst>
      <p:ext uri="{BB962C8B-B14F-4D97-AF65-F5344CB8AC3E}">
        <p14:creationId xmlns:p14="http://schemas.microsoft.com/office/powerpoint/2010/main" val="3295778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7746-38D7-C91A-E52E-7582722E6BF8}"/>
              </a:ext>
            </a:extLst>
          </p:cNvPr>
          <p:cNvSpPr>
            <a:spLocks noGrp="1"/>
          </p:cNvSpPr>
          <p:nvPr>
            <p:ph type="title"/>
          </p:nvPr>
        </p:nvSpPr>
        <p:spPr/>
        <p:txBody>
          <a:bodyPr/>
          <a:lstStyle/>
          <a:p>
            <a:r>
              <a:rPr lang="en-US" dirty="0"/>
              <a:t>Types of Change within a business</a:t>
            </a:r>
          </a:p>
        </p:txBody>
      </p:sp>
      <p:sp>
        <p:nvSpPr>
          <p:cNvPr id="3" name="Content Placeholder 2">
            <a:extLst>
              <a:ext uri="{FF2B5EF4-FFF2-40B4-BE49-F238E27FC236}">
                <a16:creationId xmlns:a16="http://schemas.microsoft.com/office/drawing/2014/main" id="{FD3EE9D6-4AC3-44F6-D806-C92633FC1CA1}"/>
              </a:ext>
            </a:extLst>
          </p:cNvPr>
          <p:cNvSpPr>
            <a:spLocks noGrp="1"/>
          </p:cNvSpPr>
          <p:nvPr>
            <p:ph idx="1"/>
          </p:nvPr>
        </p:nvSpPr>
        <p:spPr/>
        <p:txBody>
          <a:bodyPr>
            <a:normAutofit fontScale="62500" lnSpcReduction="20000"/>
          </a:bodyPr>
          <a:lstStyle/>
          <a:p>
            <a:r>
              <a:rPr lang="en-US" b="1" dirty="0"/>
              <a:t>1 . Strategic Changes</a:t>
            </a:r>
          </a:p>
          <a:p>
            <a:pPr>
              <a:buFont typeface="Arial" panose="020B0604020202020204" pitchFamily="34" charset="0"/>
              <a:buChar char="•"/>
            </a:pPr>
            <a:r>
              <a:rPr lang="en-US" b="1" dirty="0"/>
              <a:t>Strategic Initiatives</a:t>
            </a:r>
            <a:r>
              <a:rPr lang="en-US" dirty="0"/>
              <a:t>: These changes involve significant shifts in an organization's mission, vision, goals, or competitive strategy. Examples include entering new markets, diversifying product lines, or restructuring the organization.</a:t>
            </a:r>
          </a:p>
          <a:p>
            <a:r>
              <a:rPr lang="en-US" b="1" dirty="0"/>
              <a:t>2. Structural Changes</a:t>
            </a:r>
          </a:p>
          <a:p>
            <a:pPr>
              <a:buFont typeface="Arial" panose="020B0604020202020204" pitchFamily="34" charset="0"/>
              <a:buChar char="•"/>
            </a:pPr>
            <a:r>
              <a:rPr lang="en-US" b="1" dirty="0"/>
              <a:t>Organizational Restructuring</a:t>
            </a:r>
            <a:r>
              <a:rPr lang="en-US" dirty="0"/>
              <a:t>: Structural changes involve altering the organizational hierarchy, reporting relationships, roles, or responsibilities. This could include mergers, acquisitions, downsizing, or departmental reorganizations.</a:t>
            </a:r>
          </a:p>
          <a:p>
            <a:r>
              <a:rPr lang="en-US" b="1" dirty="0"/>
              <a:t>3. Technological Changes</a:t>
            </a:r>
          </a:p>
          <a:p>
            <a:pPr>
              <a:buFont typeface="Arial" panose="020B0604020202020204" pitchFamily="34" charset="0"/>
              <a:buChar char="•"/>
            </a:pPr>
            <a:r>
              <a:rPr lang="en-US" b="1" dirty="0"/>
              <a:t>IT Systems and Infrastructure</a:t>
            </a:r>
            <a:r>
              <a:rPr lang="en-US" dirty="0"/>
              <a:t>: Technological changes involve implementing new technologies, upgrading existing systems, or adopting new software applications to enhance efficiency, productivity, and innovation.</a:t>
            </a:r>
          </a:p>
          <a:p>
            <a:r>
              <a:rPr lang="en-US" b="1" dirty="0"/>
              <a:t>4. Process Changes</a:t>
            </a:r>
          </a:p>
          <a:p>
            <a:pPr>
              <a:buFont typeface="Arial" panose="020B0604020202020204" pitchFamily="34" charset="0"/>
              <a:buChar char="•"/>
            </a:pPr>
            <a:r>
              <a:rPr lang="en-US" b="1" dirty="0"/>
              <a:t>Business Processes</a:t>
            </a:r>
            <a:r>
              <a:rPr lang="en-US" dirty="0"/>
              <a:t>: Process changes focus on improving workflows, procedures, and operational efficiencies. Examples include implementing lean manufacturing principles, introducing Six Sigma methodologies, or redesigning customer service processes.</a:t>
            </a:r>
          </a:p>
          <a:p>
            <a:endParaRPr lang="en-US" dirty="0"/>
          </a:p>
        </p:txBody>
      </p:sp>
    </p:spTree>
    <p:extLst>
      <p:ext uri="{BB962C8B-B14F-4D97-AF65-F5344CB8AC3E}">
        <p14:creationId xmlns:p14="http://schemas.microsoft.com/office/powerpoint/2010/main" val="2603483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7746-38D7-C91A-E52E-7582722E6BF8}"/>
              </a:ext>
            </a:extLst>
          </p:cNvPr>
          <p:cNvSpPr>
            <a:spLocks noGrp="1"/>
          </p:cNvSpPr>
          <p:nvPr>
            <p:ph type="title"/>
          </p:nvPr>
        </p:nvSpPr>
        <p:spPr/>
        <p:txBody>
          <a:bodyPr/>
          <a:lstStyle/>
          <a:p>
            <a:r>
              <a:rPr lang="en-US" dirty="0"/>
              <a:t>Types of Change within a business</a:t>
            </a:r>
          </a:p>
        </p:txBody>
      </p:sp>
      <p:sp>
        <p:nvSpPr>
          <p:cNvPr id="3" name="Content Placeholder 2">
            <a:extLst>
              <a:ext uri="{FF2B5EF4-FFF2-40B4-BE49-F238E27FC236}">
                <a16:creationId xmlns:a16="http://schemas.microsoft.com/office/drawing/2014/main" id="{FD3EE9D6-4AC3-44F6-D806-C92633FC1CA1}"/>
              </a:ext>
            </a:extLst>
          </p:cNvPr>
          <p:cNvSpPr>
            <a:spLocks noGrp="1"/>
          </p:cNvSpPr>
          <p:nvPr>
            <p:ph idx="1"/>
          </p:nvPr>
        </p:nvSpPr>
        <p:spPr/>
        <p:txBody>
          <a:bodyPr>
            <a:normAutofit fontScale="62500" lnSpcReduction="20000"/>
          </a:bodyPr>
          <a:lstStyle/>
          <a:p>
            <a:r>
              <a:rPr lang="en-US" b="1" dirty="0"/>
              <a:t>5. Cultural Changes</a:t>
            </a:r>
          </a:p>
          <a:p>
            <a:pPr>
              <a:buFont typeface="Arial" panose="020B0604020202020204" pitchFamily="34" charset="0"/>
              <a:buChar char="•"/>
            </a:pPr>
            <a:r>
              <a:rPr lang="en-US" b="1" dirty="0"/>
              <a:t>Organizational Culture</a:t>
            </a:r>
            <a:r>
              <a:rPr lang="en-US" dirty="0"/>
              <a:t>: Cultural changes involve shifting the values, beliefs, attitudes, and behaviors within an organization. This could include promoting a culture of innovation, enhancing diversity and inclusion initiatives, or fostering a customer-centric culture.</a:t>
            </a:r>
          </a:p>
          <a:p>
            <a:r>
              <a:rPr lang="en-US" b="1" dirty="0"/>
              <a:t>6. Personnel Changes</a:t>
            </a:r>
          </a:p>
          <a:p>
            <a:pPr>
              <a:buFont typeface="Arial" panose="020B0604020202020204" pitchFamily="34" charset="0"/>
              <a:buChar char="•"/>
            </a:pPr>
            <a:r>
              <a:rPr lang="en-US" b="1" dirty="0"/>
              <a:t>Human Resources</a:t>
            </a:r>
            <a:r>
              <a:rPr lang="en-US" dirty="0"/>
              <a:t>: Personnel changes involve adjustments in workforce composition, skills development, and talent management strategies. Examples include hiring new talent, workforce training programs, or implementing performance management systems.</a:t>
            </a:r>
          </a:p>
          <a:p>
            <a:r>
              <a:rPr lang="en-US" b="1" dirty="0"/>
              <a:t>7. Product or Service Changes</a:t>
            </a:r>
          </a:p>
          <a:p>
            <a:pPr>
              <a:buFont typeface="Arial" panose="020B0604020202020204" pitchFamily="34" charset="0"/>
              <a:buChar char="•"/>
            </a:pPr>
            <a:r>
              <a:rPr lang="en-US" b="1" dirty="0"/>
              <a:t>Offerings and Offerings</a:t>
            </a:r>
            <a:r>
              <a:rPr lang="en-US" dirty="0"/>
              <a:t>: Changes to products or services involve modifying existing offerings or launching new ones in response to market demands, technological advancements, or competitive pressures.</a:t>
            </a:r>
          </a:p>
          <a:p>
            <a:r>
              <a:rPr lang="en-US" b="1" dirty="0"/>
              <a:t>8. Compliance and Regulatory Changes</a:t>
            </a:r>
          </a:p>
          <a:p>
            <a:pPr>
              <a:buFont typeface="Arial" panose="020B0604020202020204" pitchFamily="34" charset="0"/>
              <a:buChar char="•"/>
            </a:pPr>
            <a:r>
              <a:rPr lang="en-US" b="1" dirty="0"/>
              <a:t>Legal and Regulatory</a:t>
            </a:r>
            <a:r>
              <a:rPr lang="en-US" dirty="0"/>
              <a:t>: Changes involve complying with new laws, regulations, or industry standards. This could include changes in environmental regulations, data protection laws, or safety standards.</a:t>
            </a:r>
          </a:p>
          <a:p>
            <a:endParaRPr lang="en-US" dirty="0"/>
          </a:p>
        </p:txBody>
      </p:sp>
    </p:spTree>
    <p:extLst>
      <p:ext uri="{BB962C8B-B14F-4D97-AF65-F5344CB8AC3E}">
        <p14:creationId xmlns:p14="http://schemas.microsoft.com/office/powerpoint/2010/main" val="3858990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7746-38D7-C91A-E52E-7582722E6BF8}"/>
              </a:ext>
            </a:extLst>
          </p:cNvPr>
          <p:cNvSpPr>
            <a:spLocks noGrp="1"/>
          </p:cNvSpPr>
          <p:nvPr>
            <p:ph type="title"/>
          </p:nvPr>
        </p:nvSpPr>
        <p:spPr/>
        <p:txBody>
          <a:bodyPr/>
          <a:lstStyle/>
          <a:p>
            <a:r>
              <a:rPr lang="en-US" dirty="0"/>
              <a:t>Types of Change within a business</a:t>
            </a:r>
          </a:p>
        </p:txBody>
      </p:sp>
      <p:sp>
        <p:nvSpPr>
          <p:cNvPr id="3" name="Content Placeholder 2">
            <a:extLst>
              <a:ext uri="{FF2B5EF4-FFF2-40B4-BE49-F238E27FC236}">
                <a16:creationId xmlns:a16="http://schemas.microsoft.com/office/drawing/2014/main" id="{FD3EE9D6-4AC3-44F6-D806-C92633FC1CA1}"/>
              </a:ext>
            </a:extLst>
          </p:cNvPr>
          <p:cNvSpPr>
            <a:spLocks noGrp="1"/>
          </p:cNvSpPr>
          <p:nvPr>
            <p:ph idx="1"/>
          </p:nvPr>
        </p:nvSpPr>
        <p:spPr/>
        <p:txBody>
          <a:bodyPr>
            <a:normAutofit fontScale="85000" lnSpcReduction="20000"/>
          </a:bodyPr>
          <a:lstStyle/>
          <a:p>
            <a:r>
              <a:rPr lang="en-US" b="1" dirty="0"/>
              <a:t>9. Financial Changes</a:t>
            </a:r>
          </a:p>
          <a:p>
            <a:pPr>
              <a:buFont typeface="Arial" panose="020B0604020202020204" pitchFamily="34" charset="0"/>
              <a:buChar char="•"/>
            </a:pPr>
            <a:r>
              <a:rPr lang="en-US" b="1" dirty="0"/>
              <a:t>Financial Management</a:t>
            </a:r>
            <a:r>
              <a:rPr lang="en-US" dirty="0"/>
              <a:t>: Changes involve adjustments in financial strategies, budget allocations, cost-cutting measures, or investment decisions to improve financial performance or respond to economic fluctuations.</a:t>
            </a:r>
          </a:p>
          <a:p>
            <a:r>
              <a:rPr lang="en-US" b="1" dirty="0"/>
              <a:t>10. Marketing and Sales Changes</a:t>
            </a:r>
          </a:p>
          <a:p>
            <a:pPr>
              <a:buFont typeface="Arial" panose="020B0604020202020204" pitchFamily="34" charset="0"/>
              <a:buChar char="•"/>
            </a:pPr>
            <a:r>
              <a:rPr lang="en-US" b="1" dirty="0"/>
              <a:t>Market Strategies</a:t>
            </a:r>
            <a:r>
              <a:rPr lang="en-US" dirty="0"/>
              <a:t>: Changes involve modifying marketing campaigns, sales strategies, pricing models, or distribution channels to better reach target audiences and increase market share.</a:t>
            </a:r>
          </a:p>
          <a:p>
            <a:r>
              <a:rPr lang="en-US" b="1" dirty="0"/>
              <a:t>11. Customer and Stakeholder Changes</a:t>
            </a:r>
          </a:p>
          <a:p>
            <a:pPr>
              <a:buFont typeface="Arial" panose="020B0604020202020204" pitchFamily="34" charset="0"/>
              <a:buChar char="•"/>
            </a:pPr>
            <a:r>
              <a:rPr lang="en-US" b="1" dirty="0"/>
              <a:t>Stakeholder Relationships</a:t>
            </a:r>
            <a:r>
              <a:rPr lang="en-US" dirty="0"/>
              <a:t>: Changes involve enhancing relationships with customers, suppliers, partners, or other stakeholders. This could include improving customer service processes, launching loyalty programs, or conducting stakeholder engagement initiatives.</a:t>
            </a:r>
          </a:p>
          <a:p>
            <a:endParaRPr lang="en-US" dirty="0"/>
          </a:p>
        </p:txBody>
      </p:sp>
    </p:spTree>
    <p:extLst>
      <p:ext uri="{BB962C8B-B14F-4D97-AF65-F5344CB8AC3E}">
        <p14:creationId xmlns:p14="http://schemas.microsoft.com/office/powerpoint/2010/main" val="107429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F45208DB-7EB4-B5A4-586A-9A90CC54E679}"/>
              </a:ext>
            </a:extLst>
          </p:cNvPr>
          <p:cNvPicPr>
            <a:picLocks noGrp="1" noChangeAspect="1"/>
          </p:cNvPicPr>
          <p:nvPr>
            <p:ph idx="1"/>
          </p:nvPr>
        </p:nvPicPr>
        <p:blipFill rotWithShape="1">
          <a:blip r:embed="rId2"/>
          <a:srcRect r="9761"/>
          <a:stretch/>
        </p:blipFill>
        <p:spPr>
          <a:xfrm>
            <a:off x="20" y="1282"/>
            <a:ext cx="12191980" cy="6856718"/>
          </a:xfrm>
          <a:prstGeom prst="rect">
            <a:avLst/>
          </a:prstGeom>
        </p:spPr>
      </p:pic>
    </p:spTree>
    <p:extLst>
      <p:ext uri="{BB962C8B-B14F-4D97-AF65-F5344CB8AC3E}">
        <p14:creationId xmlns:p14="http://schemas.microsoft.com/office/powerpoint/2010/main" val="3378976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97B0B99B-45BB-345B-D7FB-F094A763D587}"/>
              </a:ext>
            </a:extLst>
          </p:cNvPr>
          <p:cNvPicPr>
            <a:picLocks noGrp="1" noChangeAspect="1"/>
          </p:cNvPicPr>
          <p:nvPr>
            <p:ph idx="1"/>
          </p:nvPr>
        </p:nvPicPr>
        <p:blipFill rotWithShape="1">
          <a:blip r:embed="rId2"/>
          <a:srcRect l="1025" r="1623" b="-1"/>
          <a:stretch/>
        </p:blipFill>
        <p:spPr>
          <a:xfrm>
            <a:off x="20" y="1282"/>
            <a:ext cx="12191980" cy="6856718"/>
          </a:xfrm>
          <a:prstGeom prst="rect">
            <a:avLst/>
          </a:prstGeom>
        </p:spPr>
      </p:pic>
    </p:spTree>
    <p:extLst>
      <p:ext uri="{BB962C8B-B14F-4D97-AF65-F5344CB8AC3E}">
        <p14:creationId xmlns:p14="http://schemas.microsoft.com/office/powerpoint/2010/main" val="865228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58B39-D941-C267-DF13-84EAE495137E}"/>
              </a:ext>
            </a:extLst>
          </p:cNvPr>
          <p:cNvSpPr>
            <a:spLocks noGrp="1"/>
          </p:cNvSpPr>
          <p:nvPr>
            <p:ph type="title"/>
          </p:nvPr>
        </p:nvSpPr>
        <p:spPr/>
        <p:txBody>
          <a:bodyPr/>
          <a:lstStyle/>
          <a:p>
            <a:r>
              <a:rPr lang="en-US" dirty="0"/>
              <a:t>CSF</a:t>
            </a:r>
          </a:p>
        </p:txBody>
      </p:sp>
      <p:sp>
        <p:nvSpPr>
          <p:cNvPr id="3" name="Content Placeholder 2">
            <a:extLst>
              <a:ext uri="{FF2B5EF4-FFF2-40B4-BE49-F238E27FC236}">
                <a16:creationId xmlns:a16="http://schemas.microsoft.com/office/drawing/2014/main" id="{3C332641-4C95-A1D8-4378-CDB583193F02}"/>
              </a:ext>
            </a:extLst>
          </p:cNvPr>
          <p:cNvSpPr>
            <a:spLocks noGrp="1"/>
          </p:cNvSpPr>
          <p:nvPr>
            <p:ph idx="1"/>
          </p:nvPr>
        </p:nvSpPr>
        <p:spPr>
          <a:xfrm>
            <a:off x="838200" y="1325880"/>
            <a:ext cx="10515600" cy="4851083"/>
          </a:xfrm>
        </p:spPr>
        <p:txBody>
          <a:bodyPr>
            <a:normAutofit/>
          </a:bodyPr>
          <a:lstStyle/>
          <a:p>
            <a:pPr marL="0" indent="0">
              <a:buNone/>
            </a:pPr>
            <a:endParaRPr lang="en-US" dirty="0"/>
          </a:p>
          <a:p>
            <a:r>
              <a:rPr lang="en-US" dirty="0"/>
              <a:t>Critical Success Factors (CSFs) are the essential areas of activity that must be performed well for an organization to achieve its mission and goals. </a:t>
            </a:r>
          </a:p>
          <a:p>
            <a:r>
              <a:rPr lang="en-US" dirty="0"/>
              <a:t>They are the key areas where "things must go right" for the business to flourish and are often tied directly to the organization's strategic objectives. </a:t>
            </a:r>
          </a:p>
          <a:p>
            <a:endParaRPr lang="en-US" dirty="0"/>
          </a:p>
          <a:p>
            <a:endParaRPr lang="en-US" dirty="0"/>
          </a:p>
        </p:txBody>
      </p:sp>
    </p:spTree>
    <p:extLst>
      <p:ext uri="{BB962C8B-B14F-4D97-AF65-F5344CB8AC3E}">
        <p14:creationId xmlns:p14="http://schemas.microsoft.com/office/powerpoint/2010/main" val="1376768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Content Placeholder 8">
            <a:extLst>
              <a:ext uri="{FF2B5EF4-FFF2-40B4-BE49-F238E27FC236}">
                <a16:creationId xmlns:a16="http://schemas.microsoft.com/office/drawing/2014/main" id="{88E23979-1FF9-228E-E1A5-DDCF44C8B61F}"/>
              </a:ext>
            </a:extLst>
          </p:cNvPr>
          <p:cNvPicPr>
            <a:picLocks noGrp="1" noChangeAspect="1"/>
          </p:cNvPicPr>
          <p:nvPr>
            <p:ph idx="1"/>
          </p:nvPr>
        </p:nvPicPr>
        <p:blipFill rotWithShape="1">
          <a:blip r:embed="rId2"/>
          <a:srcRect r="4428" b="1"/>
          <a:stretch/>
        </p:blipFill>
        <p:spPr>
          <a:xfrm>
            <a:off x="20" y="1282"/>
            <a:ext cx="12191980" cy="6856718"/>
          </a:xfrm>
          <a:prstGeom prst="rect">
            <a:avLst/>
          </a:prstGeom>
        </p:spPr>
      </p:pic>
    </p:spTree>
    <p:extLst>
      <p:ext uri="{BB962C8B-B14F-4D97-AF65-F5344CB8AC3E}">
        <p14:creationId xmlns:p14="http://schemas.microsoft.com/office/powerpoint/2010/main" val="2341258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D0C9E-9B89-CFF2-97C9-C4DACEFE4BF9}"/>
              </a:ext>
            </a:extLst>
          </p:cNvPr>
          <p:cNvSpPr>
            <a:spLocks noGrp="1"/>
          </p:cNvSpPr>
          <p:nvPr>
            <p:ph type="title"/>
          </p:nvPr>
        </p:nvSpPr>
        <p:spPr/>
        <p:txBody>
          <a:bodyPr/>
          <a:lstStyle/>
          <a:p>
            <a:r>
              <a:rPr lang="en-US" b="1" dirty="0"/>
              <a:t>Characteristics of Critical Success Factors:</a:t>
            </a:r>
            <a:br>
              <a:rPr lang="en-US" b="1" dirty="0"/>
            </a:br>
            <a:endParaRPr lang="en-US" dirty="0"/>
          </a:p>
        </p:txBody>
      </p:sp>
      <p:sp>
        <p:nvSpPr>
          <p:cNvPr id="3" name="Content Placeholder 2">
            <a:extLst>
              <a:ext uri="{FF2B5EF4-FFF2-40B4-BE49-F238E27FC236}">
                <a16:creationId xmlns:a16="http://schemas.microsoft.com/office/drawing/2014/main" id="{4E9B6851-A7F8-14AF-A1BA-846BAD29067A}"/>
              </a:ext>
            </a:extLst>
          </p:cNvPr>
          <p:cNvSpPr>
            <a:spLocks noGrp="1"/>
          </p:cNvSpPr>
          <p:nvPr>
            <p:ph idx="1"/>
          </p:nvPr>
        </p:nvSpPr>
        <p:spPr/>
        <p:txBody>
          <a:bodyPr>
            <a:normAutofit fontScale="92500"/>
          </a:bodyPr>
          <a:lstStyle/>
          <a:p>
            <a:pPr>
              <a:buFont typeface="+mj-lt"/>
              <a:buAutoNum type="arabicPeriod"/>
            </a:pPr>
            <a:r>
              <a:rPr lang="en-US" b="1" dirty="0"/>
              <a:t>Vital to Success</a:t>
            </a:r>
            <a:r>
              <a:rPr lang="en-US" dirty="0"/>
              <a:t>: CSFs are not optional but fundamental to achieving organizational success and competitive advantage.</a:t>
            </a:r>
          </a:p>
          <a:p>
            <a:pPr>
              <a:buFont typeface="+mj-lt"/>
              <a:buAutoNum type="arabicPeriod"/>
            </a:pPr>
            <a:r>
              <a:rPr lang="en-US" b="1" dirty="0"/>
              <a:t>Measurable</a:t>
            </a:r>
            <a:r>
              <a:rPr lang="en-US" dirty="0"/>
              <a:t>: They can be quantified or evaluated to determine progress towards achieving strategic goals.</a:t>
            </a:r>
          </a:p>
          <a:p>
            <a:pPr>
              <a:buFont typeface="+mj-lt"/>
              <a:buAutoNum type="arabicPeriod"/>
            </a:pPr>
            <a:r>
              <a:rPr lang="en-US" b="1" dirty="0"/>
              <a:t>Specific</a:t>
            </a:r>
            <a:r>
              <a:rPr lang="en-US" dirty="0"/>
              <a:t>: CSFs are specific to the organization's industry, market position, and strategic priorities.</a:t>
            </a:r>
          </a:p>
          <a:p>
            <a:pPr>
              <a:buFont typeface="+mj-lt"/>
              <a:buAutoNum type="arabicPeriod"/>
            </a:pPr>
            <a:r>
              <a:rPr lang="en-US" b="1" dirty="0"/>
              <a:t>Dynamic</a:t>
            </a:r>
            <a:r>
              <a:rPr lang="en-US" dirty="0"/>
              <a:t>: CSFs may evolve over time as external and internal conditions change.</a:t>
            </a:r>
          </a:p>
          <a:p>
            <a:pPr>
              <a:buFont typeface="+mj-lt"/>
              <a:buAutoNum type="arabicPeriod"/>
            </a:pPr>
            <a:r>
              <a:rPr lang="en-US" b="1" dirty="0"/>
              <a:t>Limited in Number</a:t>
            </a:r>
            <a:r>
              <a:rPr lang="en-US" dirty="0"/>
              <a:t>: CSFs are typically a small number of key factors that have the most significant impact on achieving objectives.</a:t>
            </a:r>
          </a:p>
          <a:p>
            <a:endParaRPr lang="en-US" dirty="0"/>
          </a:p>
        </p:txBody>
      </p:sp>
    </p:spTree>
    <p:extLst>
      <p:ext uri="{BB962C8B-B14F-4D97-AF65-F5344CB8AC3E}">
        <p14:creationId xmlns:p14="http://schemas.microsoft.com/office/powerpoint/2010/main" val="2589776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FBB25-56FF-DD31-D208-E9C7FBD6D2F9}"/>
              </a:ext>
            </a:extLst>
          </p:cNvPr>
          <p:cNvSpPr>
            <a:spLocks noGrp="1"/>
          </p:cNvSpPr>
          <p:nvPr>
            <p:ph type="title"/>
          </p:nvPr>
        </p:nvSpPr>
        <p:spPr/>
        <p:txBody>
          <a:bodyPr/>
          <a:lstStyle/>
          <a:p>
            <a:r>
              <a:rPr lang="en-US" dirty="0"/>
              <a:t>Change Management</a:t>
            </a:r>
          </a:p>
        </p:txBody>
      </p:sp>
      <p:sp>
        <p:nvSpPr>
          <p:cNvPr id="3" name="Content Placeholder 2">
            <a:extLst>
              <a:ext uri="{FF2B5EF4-FFF2-40B4-BE49-F238E27FC236}">
                <a16:creationId xmlns:a16="http://schemas.microsoft.com/office/drawing/2014/main" id="{337E9128-0C7A-4B9F-181E-FE1C1A48E2CD}"/>
              </a:ext>
            </a:extLst>
          </p:cNvPr>
          <p:cNvSpPr>
            <a:spLocks noGrp="1"/>
          </p:cNvSpPr>
          <p:nvPr>
            <p:ph idx="1"/>
          </p:nvPr>
        </p:nvSpPr>
        <p:spPr/>
        <p:txBody>
          <a:bodyPr/>
          <a:lstStyle/>
          <a:p>
            <a:r>
              <a:rPr lang="en-US" dirty="0"/>
              <a:t>Change management in information systems is the structured approach and set of processes for managing changes to ensure they are implemented smoothly and successfully, with minimal disruption to the organization. </a:t>
            </a:r>
          </a:p>
          <a:p>
            <a:r>
              <a:rPr lang="en-US" dirty="0"/>
              <a:t>It involves planning, executing, and monitoring changes while addressing the human and technical aspects to ensure acceptance and effectiveness.</a:t>
            </a:r>
          </a:p>
        </p:txBody>
      </p:sp>
    </p:spTree>
    <p:extLst>
      <p:ext uri="{BB962C8B-B14F-4D97-AF65-F5344CB8AC3E}">
        <p14:creationId xmlns:p14="http://schemas.microsoft.com/office/powerpoint/2010/main" val="1254521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D4426-AAD1-483A-790E-27AEAB7C73B6}"/>
              </a:ext>
            </a:extLst>
          </p:cNvPr>
          <p:cNvSpPr>
            <a:spLocks noGrp="1"/>
          </p:cNvSpPr>
          <p:nvPr>
            <p:ph type="title"/>
          </p:nvPr>
        </p:nvSpPr>
        <p:spPr/>
        <p:txBody>
          <a:bodyPr/>
          <a:lstStyle/>
          <a:p>
            <a:r>
              <a:rPr lang="en-US" dirty="0"/>
              <a:t>Example of CSFs for Everest</a:t>
            </a:r>
          </a:p>
        </p:txBody>
      </p:sp>
      <p:sp>
        <p:nvSpPr>
          <p:cNvPr id="3" name="Content Placeholder 2">
            <a:extLst>
              <a:ext uri="{FF2B5EF4-FFF2-40B4-BE49-F238E27FC236}">
                <a16:creationId xmlns:a16="http://schemas.microsoft.com/office/drawing/2014/main" id="{942333C3-8A22-AE0F-6E1A-8ECD3ABF94DE}"/>
              </a:ext>
            </a:extLst>
          </p:cNvPr>
          <p:cNvSpPr>
            <a:spLocks noGrp="1"/>
          </p:cNvSpPr>
          <p:nvPr>
            <p:ph idx="1"/>
          </p:nvPr>
        </p:nvSpPr>
        <p:spPr/>
        <p:txBody>
          <a:bodyPr>
            <a:normAutofit fontScale="85000" lnSpcReduction="20000"/>
          </a:bodyPr>
          <a:lstStyle/>
          <a:p>
            <a:r>
              <a:rPr lang="en-US" b="1" dirty="0"/>
              <a:t>High-Quality Education:</a:t>
            </a:r>
            <a:endParaRPr lang="en-US" dirty="0"/>
          </a:p>
          <a:p>
            <a:pPr lvl="1"/>
            <a:r>
              <a:rPr lang="en-US" b="1" dirty="0"/>
              <a:t>Objective:</a:t>
            </a:r>
            <a:r>
              <a:rPr lang="en-US" dirty="0"/>
              <a:t> Ensure the curriculum is up-to-date with industry standards and best practices.</a:t>
            </a:r>
          </a:p>
          <a:p>
            <a:pPr lvl="1"/>
            <a:r>
              <a:rPr lang="en-US" b="1" dirty="0"/>
              <a:t>CSF:</a:t>
            </a:r>
            <a:r>
              <a:rPr lang="en-US" dirty="0"/>
              <a:t> Regularly update course content and invest in faculty development.</a:t>
            </a:r>
          </a:p>
          <a:p>
            <a:pPr lvl="1"/>
            <a:r>
              <a:rPr lang="en-US" b="1" dirty="0"/>
              <a:t>Actionable Step:</a:t>
            </a:r>
            <a:r>
              <a:rPr lang="en-US" dirty="0"/>
              <a:t> Implement a continuous feedback loop from industry partners and alumni to inform curriculum updates.</a:t>
            </a:r>
          </a:p>
          <a:p>
            <a:r>
              <a:rPr lang="en-US" b="1" dirty="0"/>
              <a:t>Student Satisfaction and Success:</a:t>
            </a:r>
            <a:endParaRPr lang="en-US" dirty="0"/>
          </a:p>
          <a:p>
            <a:pPr lvl="1"/>
            <a:r>
              <a:rPr lang="en-US" b="1" dirty="0"/>
              <a:t>Objective:</a:t>
            </a:r>
            <a:r>
              <a:rPr lang="en-US" dirty="0"/>
              <a:t> Achieve high levels of student satisfaction and success rates.</a:t>
            </a:r>
          </a:p>
          <a:p>
            <a:pPr lvl="1"/>
            <a:r>
              <a:rPr lang="en-US" b="1" dirty="0"/>
              <a:t>CSF:</a:t>
            </a:r>
            <a:r>
              <a:rPr lang="en-US" dirty="0"/>
              <a:t> Provide excellent academic support and career services.</a:t>
            </a:r>
          </a:p>
          <a:p>
            <a:pPr lvl="1"/>
            <a:r>
              <a:rPr lang="en-US" b="1" dirty="0"/>
              <a:t>Actionable Step:</a:t>
            </a:r>
            <a:r>
              <a:rPr lang="en-US" dirty="0"/>
              <a:t> Develop robust tutoring programs and career counseling services</a:t>
            </a:r>
          </a:p>
          <a:p>
            <a:r>
              <a:rPr lang="en-US" b="1" dirty="0"/>
              <a:t>Research and Innovation:</a:t>
            </a:r>
            <a:endParaRPr lang="en-US" dirty="0"/>
          </a:p>
          <a:p>
            <a:pPr lvl="1"/>
            <a:r>
              <a:rPr lang="en-US" b="1" dirty="0"/>
              <a:t>Objective:</a:t>
            </a:r>
            <a:r>
              <a:rPr lang="en-US" dirty="0"/>
              <a:t> Establish the college as a leader in research and innovation.</a:t>
            </a:r>
          </a:p>
          <a:p>
            <a:pPr lvl="1"/>
            <a:r>
              <a:rPr lang="en-US" b="1" dirty="0"/>
              <a:t>CSF:</a:t>
            </a:r>
            <a:r>
              <a:rPr lang="en-US" dirty="0"/>
              <a:t> Secure research funding and attract top-tier research faculty.</a:t>
            </a:r>
          </a:p>
          <a:p>
            <a:pPr lvl="1"/>
            <a:r>
              <a:rPr lang="en-US" b="1" dirty="0"/>
              <a:t>Actionable Step:</a:t>
            </a:r>
            <a:r>
              <a:rPr lang="en-US" dirty="0"/>
              <a:t> Create grant-writing workshops and incentivize faculty publications in prestigious journals.</a:t>
            </a:r>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10631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5C5DC-2C33-87AA-3186-FEB46708619F}"/>
              </a:ext>
            </a:extLst>
          </p:cNvPr>
          <p:cNvSpPr>
            <a:spLocks noGrp="1"/>
          </p:cNvSpPr>
          <p:nvPr>
            <p:ph type="title"/>
          </p:nvPr>
        </p:nvSpPr>
        <p:spPr/>
        <p:txBody>
          <a:bodyPr/>
          <a:lstStyle/>
          <a:p>
            <a:r>
              <a:rPr lang="en-US" dirty="0"/>
              <a:t>Example of CSFs for Manufacturing Company</a:t>
            </a:r>
          </a:p>
        </p:txBody>
      </p:sp>
      <p:sp>
        <p:nvSpPr>
          <p:cNvPr id="3" name="Content Placeholder 2">
            <a:extLst>
              <a:ext uri="{FF2B5EF4-FFF2-40B4-BE49-F238E27FC236}">
                <a16:creationId xmlns:a16="http://schemas.microsoft.com/office/drawing/2014/main" id="{B9AF4A3A-1160-D43F-DA12-8483DAF5D118}"/>
              </a:ext>
            </a:extLst>
          </p:cNvPr>
          <p:cNvSpPr>
            <a:spLocks noGrp="1"/>
          </p:cNvSpPr>
          <p:nvPr>
            <p:ph idx="1"/>
          </p:nvPr>
        </p:nvSpPr>
        <p:spPr/>
        <p:txBody>
          <a:bodyPr>
            <a:normAutofit fontScale="77500" lnSpcReduction="20000"/>
          </a:bodyPr>
          <a:lstStyle/>
          <a:p>
            <a:pPr marL="0" indent="0">
              <a:buNone/>
            </a:pPr>
            <a:r>
              <a:rPr lang="en-US" b="1" dirty="0"/>
              <a:t>Product Quality:</a:t>
            </a:r>
            <a:endParaRPr lang="en-US" dirty="0"/>
          </a:p>
          <a:p>
            <a:pPr marL="742950" lvl="1" indent="-285750">
              <a:buFont typeface="+mj-lt"/>
              <a:buAutoNum type="arabicPeriod"/>
            </a:pPr>
            <a:r>
              <a:rPr lang="en-US" b="1" dirty="0"/>
              <a:t>Objective:</a:t>
            </a:r>
            <a:r>
              <a:rPr lang="en-US" dirty="0"/>
              <a:t> Produce high-quality products that meet or exceed customer expectations.</a:t>
            </a:r>
          </a:p>
          <a:p>
            <a:pPr marL="742950" lvl="1" indent="-285750">
              <a:buFont typeface="+mj-lt"/>
              <a:buAutoNum type="arabicPeriod"/>
            </a:pPr>
            <a:r>
              <a:rPr lang="en-US" b="1" dirty="0"/>
              <a:t>CSF:</a:t>
            </a:r>
            <a:r>
              <a:rPr lang="en-US" dirty="0"/>
              <a:t> Implement strict quality control measures.</a:t>
            </a:r>
          </a:p>
          <a:p>
            <a:pPr marL="742950" lvl="1" indent="-285750">
              <a:buFont typeface="+mj-lt"/>
              <a:buAutoNum type="arabicPeriod"/>
            </a:pPr>
            <a:r>
              <a:rPr lang="en-US" b="1" dirty="0"/>
              <a:t>Actionable Step:</a:t>
            </a:r>
            <a:r>
              <a:rPr lang="en-US" dirty="0"/>
              <a:t> Establish comprehensive quality assurance processes and regular audits.</a:t>
            </a:r>
          </a:p>
          <a:p>
            <a:pPr marL="0" indent="0">
              <a:buNone/>
            </a:pPr>
            <a:r>
              <a:rPr lang="en-US" b="1" dirty="0"/>
              <a:t>Operational Efficiency:</a:t>
            </a:r>
            <a:endParaRPr lang="en-US" dirty="0"/>
          </a:p>
          <a:p>
            <a:pPr marL="742950" lvl="1" indent="-285750">
              <a:buFont typeface="+mj-lt"/>
              <a:buAutoNum type="arabicPeriod"/>
            </a:pPr>
            <a:r>
              <a:rPr lang="en-US" b="1" dirty="0"/>
              <a:t>Objective:</a:t>
            </a:r>
            <a:r>
              <a:rPr lang="en-US" dirty="0"/>
              <a:t> Achieve high levels of operational efficiency to reduce costs and improve profitability.</a:t>
            </a:r>
          </a:p>
          <a:p>
            <a:pPr marL="742950" lvl="1" indent="-285750">
              <a:buFont typeface="+mj-lt"/>
              <a:buAutoNum type="arabicPeriod"/>
            </a:pPr>
            <a:r>
              <a:rPr lang="en-US" b="1" dirty="0"/>
              <a:t>CSF:</a:t>
            </a:r>
            <a:r>
              <a:rPr lang="en-US" dirty="0"/>
              <a:t> Optimize production processes and supply chain management.</a:t>
            </a:r>
          </a:p>
          <a:p>
            <a:pPr marL="742950" lvl="1" indent="-285750">
              <a:buFont typeface="+mj-lt"/>
              <a:buAutoNum type="arabicPeriod"/>
            </a:pPr>
            <a:r>
              <a:rPr lang="en-US" b="1" dirty="0"/>
              <a:t>Actionable Step:</a:t>
            </a:r>
            <a:r>
              <a:rPr lang="en-US" dirty="0"/>
              <a:t> Adopt lean manufacturing techniques and use advanced analytics for supply chain optimization.</a:t>
            </a:r>
          </a:p>
          <a:p>
            <a:pPr marL="0" indent="0">
              <a:buNone/>
            </a:pPr>
            <a:r>
              <a:rPr lang="en-US" b="1" dirty="0"/>
              <a:t>Customer Satisfaction:</a:t>
            </a:r>
            <a:endParaRPr lang="en-US" dirty="0"/>
          </a:p>
          <a:p>
            <a:pPr marL="742950" lvl="1" indent="-285750">
              <a:buFont typeface="+mj-lt"/>
              <a:buAutoNum type="arabicPeriod"/>
            </a:pPr>
            <a:r>
              <a:rPr lang="en-US" b="1" dirty="0"/>
              <a:t>Objective:</a:t>
            </a:r>
            <a:r>
              <a:rPr lang="en-US" dirty="0"/>
              <a:t> Maintain high levels of customer satisfaction and loyalty.</a:t>
            </a:r>
          </a:p>
          <a:p>
            <a:pPr marL="742950" lvl="1" indent="-285750">
              <a:buFont typeface="+mj-lt"/>
              <a:buAutoNum type="arabicPeriod"/>
            </a:pPr>
            <a:r>
              <a:rPr lang="en-US" b="1" dirty="0"/>
              <a:t>CSF:</a:t>
            </a:r>
            <a:r>
              <a:rPr lang="en-US" dirty="0"/>
              <a:t> Provide excellent customer service and support.</a:t>
            </a:r>
          </a:p>
          <a:p>
            <a:pPr marL="742950" lvl="1" indent="-285750">
              <a:buFont typeface="+mj-lt"/>
              <a:buAutoNum type="arabicPeriod"/>
            </a:pPr>
            <a:r>
              <a:rPr lang="en-US" b="1" dirty="0"/>
              <a:t>Actionable Step:</a:t>
            </a:r>
            <a:r>
              <a:rPr lang="en-US" dirty="0"/>
              <a:t> Implement a responsive customer feedback system and continuous improvement processes for customer service.</a:t>
            </a:r>
          </a:p>
          <a:p>
            <a:pPr marL="0" indent="0">
              <a:buNone/>
            </a:pPr>
            <a:endParaRPr lang="en-US" dirty="0"/>
          </a:p>
        </p:txBody>
      </p:sp>
    </p:spTree>
    <p:extLst>
      <p:ext uri="{BB962C8B-B14F-4D97-AF65-F5344CB8AC3E}">
        <p14:creationId xmlns:p14="http://schemas.microsoft.com/office/powerpoint/2010/main" val="3939270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C4D39-C1C1-80F6-1B76-DDC528B0D4BA}"/>
              </a:ext>
            </a:extLst>
          </p:cNvPr>
          <p:cNvSpPr>
            <a:spLocks noGrp="1"/>
          </p:cNvSpPr>
          <p:nvPr>
            <p:ph type="title"/>
          </p:nvPr>
        </p:nvSpPr>
        <p:spPr/>
        <p:txBody>
          <a:bodyPr/>
          <a:lstStyle/>
          <a:p>
            <a:r>
              <a:rPr lang="en-US" b="1" dirty="0"/>
              <a:t>Challenges in Managing CSFs</a:t>
            </a:r>
            <a:br>
              <a:rPr lang="en-US" b="1" dirty="0"/>
            </a:br>
            <a:endParaRPr lang="en-US" dirty="0"/>
          </a:p>
        </p:txBody>
      </p:sp>
      <p:sp>
        <p:nvSpPr>
          <p:cNvPr id="3" name="Content Placeholder 2">
            <a:extLst>
              <a:ext uri="{FF2B5EF4-FFF2-40B4-BE49-F238E27FC236}">
                <a16:creationId xmlns:a16="http://schemas.microsoft.com/office/drawing/2014/main" id="{A4708CC4-88DB-3DC5-BF74-0F394A9FB203}"/>
              </a:ext>
            </a:extLst>
          </p:cNvPr>
          <p:cNvSpPr>
            <a:spLocks noGrp="1"/>
          </p:cNvSpPr>
          <p:nvPr>
            <p:ph idx="1"/>
          </p:nvPr>
        </p:nvSpPr>
        <p:spPr/>
        <p:txBody>
          <a:bodyPr>
            <a:normAutofit fontScale="92500" lnSpcReduction="10000"/>
          </a:bodyPr>
          <a:lstStyle/>
          <a:p>
            <a:pPr>
              <a:buFont typeface="+mj-lt"/>
              <a:buAutoNum type="arabicPeriod"/>
            </a:pPr>
            <a:r>
              <a:rPr lang="en-US" b="1" dirty="0"/>
              <a:t>Changing Priorities:</a:t>
            </a:r>
            <a:endParaRPr lang="en-US" dirty="0"/>
          </a:p>
          <a:p>
            <a:pPr marL="742950" lvl="1" indent="-285750">
              <a:buFont typeface="+mj-lt"/>
              <a:buAutoNum type="arabicPeriod"/>
            </a:pPr>
            <a:r>
              <a:rPr lang="en-US" b="1" dirty="0"/>
              <a:t>Example:</a:t>
            </a:r>
            <a:r>
              <a:rPr lang="en-US" dirty="0"/>
              <a:t> Shifts in market conditions or organizational strategy can alter the importance of different CSFs.</a:t>
            </a:r>
          </a:p>
          <a:p>
            <a:pPr>
              <a:buFont typeface="+mj-lt"/>
              <a:buAutoNum type="arabicPeriod"/>
            </a:pPr>
            <a:r>
              <a:rPr lang="en-US" b="1" dirty="0"/>
              <a:t>Resource Constraints:</a:t>
            </a:r>
            <a:endParaRPr lang="en-US" dirty="0"/>
          </a:p>
          <a:p>
            <a:pPr marL="742950" lvl="1" indent="-285750">
              <a:buFont typeface="+mj-lt"/>
              <a:buAutoNum type="arabicPeriod"/>
            </a:pPr>
            <a:r>
              <a:rPr lang="en-US" b="1" dirty="0"/>
              <a:t>Example:</a:t>
            </a:r>
            <a:r>
              <a:rPr lang="en-US" dirty="0"/>
              <a:t> Limited budget or personnel can hinder the ability to focus adequately on all CSFs.</a:t>
            </a:r>
          </a:p>
          <a:p>
            <a:pPr>
              <a:buFont typeface="+mj-lt"/>
              <a:buAutoNum type="arabicPeriod"/>
            </a:pPr>
            <a:r>
              <a:rPr lang="en-US" b="1" dirty="0"/>
              <a:t>Measurement Difficulties:</a:t>
            </a:r>
            <a:endParaRPr lang="en-US" dirty="0"/>
          </a:p>
          <a:p>
            <a:pPr marL="742950" lvl="1" indent="-285750">
              <a:buFont typeface="+mj-lt"/>
              <a:buAutoNum type="arabicPeriod"/>
            </a:pPr>
            <a:r>
              <a:rPr lang="en-US" b="1" dirty="0"/>
              <a:t>Example:</a:t>
            </a:r>
            <a:r>
              <a:rPr lang="en-US" dirty="0"/>
              <a:t> Some CSFs may be difficult to measure directly, making it hard to track progress.</a:t>
            </a:r>
          </a:p>
          <a:p>
            <a:pPr>
              <a:buFont typeface="+mj-lt"/>
              <a:buAutoNum type="arabicPeriod"/>
            </a:pPr>
            <a:r>
              <a:rPr lang="en-US" b="1" dirty="0"/>
              <a:t>Resistance to Change:</a:t>
            </a:r>
            <a:endParaRPr lang="en-US" dirty="0"/>
          </a:p>
          <a:p>
            <a:pPr marL="742950" lvl="1" indent="-285750">
              <a:buFont typeface="+mj-lt"/>
              <a:buAutoNum type="arabicPeriod"/>
            </a:pPr>
            <a:r>
              <a:rPr lang="en-US" b="1" dirty="0"/>
              <a:t>Example:</a:t>
            </a:r>
            <a:r>
              <a:rPr lang="en-US" dirty="0"/>
              <a:t> Employees and stakeholders may resist changes needed to focus on new or evolving CSFs.</a:t>
            </a:r>
          </a:p>
          <a:p>
            <a:endParaRPr lang="en-US" dirty="0"/>
          </a:p>
        </p:txBody>
      </p:sp>
    </p:spTree>
    <p:extLst>
      <p:ext uri="{BB962C8B-B14F-4D97-AF65-F5344CB8AC3E}">
        <p14:creationId xmlns:p14="http://schemas.microsoft.com/office/powerpoint/2010/main" val="3861312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3207F-31C8-96FF-1291-806AAD56BCD9}"/>
              </a:ext>
            </a:extLst>
          </p:cNvPr>
          <p:cNvSpPr>
            <a:spLocks noGrp="1"/>
          </p:cNvSpPr>
          <p:nvPr>
            <p:ph type="title"/>
          </p:nvPr>
        </p:nvSpPr>
        <p:spPr/>
        <p:txBody>
          <a:bodyPr/>
          <a:lstStyle/>
          <a:p>
            <a:r>
              <a:rPr lang="en-US" dirty="0"/>
              <a:t>Classification of CSFs</a:t>
            </a:r>
          </a:p>
        </p:txBody>
      </p:sp>
      <p:sp>
        <p:nvSpPr>
          <p:cNvPr id="3" name="Content Placeholder 2">
            <a:extLst>
              <a:ext uri="{FF2B5EF4-FFF2-40B4-BE49-F238E27FC236}">
                <a16:creationId xmlns:a16="http://schemas.microsoft.com/office/drawing/2014/main" id="{E04EE98F-C684-C47B-C7D8-F163602E881F}"/>
              </a:ext>
            </a:extLst>
          </p:cNvPr>
          <p:cNvSpPr>
            <a:spLocks noGrp="1"/>
          </p:cNvSpPr>
          <p:nvPr>
            <p:ph idx="1"/>
          </p:nvPr>
        </p:nvSpPr>
        <p:spPr/>
        <p:txBody>
          <a:bodyPr>
            <a:normAutofit fontScale="92500" lnSpcReduction="20000"/>
          </a:bodyPr>
          <a:lstStyle/>
          <a:p>
            <a:r>
              <a:rPr lang="en-US" dirty="0"/>
              <a:t>Critical Success Factors (CSFs) can be classified into primary and secondary categories based on their direct impact on achieving the organization's strategic objectives. </a:t>
            </a:r>
          </a:p>
          <a:p>
            <a:r>
              <a:rPr lang="en-US" dirty="0"/>
              <a:t>Primary CSFs are essential elements that have a direct and significant impact on success, while secondary CSFs support and enhance the primary factors but are not as critical on their own.</a:t>
            </a:r>
          </a:p>
          <a:p>
            <a:r>
              <a:rPr lang="en-US" b="1" dirty="0"/>
              <a:t>Classification of CSFs</a:t>
            </a:r>
          </a:p>
          <a:p>
            <a:pPr lvl="1"/>
            <a:r>
              <a:rPr lang="en-US" b="1" dirty="0"/>
              <a:t>1. Primary CSFs:</a:t>
            </a:r>
            <a:r>
              <a:rPr lang="en-US" dirty="0"/>
              <a:t> Primary CSFs are the core elements that must be achieved for an organization to reach its strategic goals. They have the most significant impact on the success of the organization and typically align closely with the mission and vision.</a:t>
            </a:r>
          </a:p>
          <a:p>
            <a:pPr lvl="1"/>
            <a:r>
              <a:rPr lang="en-US" b="1" dirty="0"/>
              <a:t>2. Secondary CSFs:</a:t>
            </a:r>
            <a:r>
              <a:rPr lang="en-US" dirty="0"/>
              <a:t> Secondary CSFs are important but play a supporting role. They enhance the effectiveness of the primary CSFs but do not directly impact the core mission or strategic objectives to the same extent.</a:t>
            </a:r>
          </a:p>
          <a:p>
            <a:endParaRPr lang="en-US" dirty="0"/>
          </a:p>
        </p:txBody>
      </p:sp>
    </p:spTree>
    <p:extLst>
      <p:ext uri="{BB962C8B-B14F-4D97-AF65-F5344CB8AC3E}">
        <p14:creationId xmlns:p14="http://schemas.microsoft.com/office/powerpoint/2010/main" val="1436229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61AB3-7784-E435-0F1E-F0A1A4FCDDDC}"/>
              </a:ext>
            </a:extLst>
          </p:cNvPr>
          <p:cNvSpPr>
            <a:spLocks noGrp="1"/>
          </p:cNvSpPr>
          <p:nvPr>
            <p:ph type="title"/>
          </p:nvPr>
        </p:nvSpPr>
        <p:spPr/>
        <p:txBody>
          <a:bodyPr>
            <a:normAutofit fontScale="90000"/>
          </a:bodyPr>
          <a:lstStyle/>
          <a:p>
            <a:r>
              <a:rPr lang="en-US" b="1" dirty="0"/>
              <a:t>Engineering College (Everest Engineering College)</a:t>
            </a:r>
            <a:br>
              <a:rPr lang="en-US" b="1" dirty="0"/>
            </a:br>
            <a:r>
              <a:rPr lang="en-US" b="1" dirty="0"/>
              <a:t>Primary CSFs:</a:t>
            </a:r>
            <a:br>
              <a:rPr lang="en-US" dirty="0"/>
            </a:br>
            <a:endParaRPr lang="en-US" dirty="0"/>
          </a:p>
        </p:txBody>
      </p:sp>
      <p:sp>
        <p:nvSpPr>
          <p:cNvPr id="3" name="Content Placeholder 2">
            <a:extLst>
              <a:ext uri="{FF2B5EF4-FFF2-40B4-BE49-F238E27FC236}">
                <a16:creationId xmlns:a16="http://schemas.microsoft.com/office/drawing/2014/main" id="{C6C9EC87-97F6-81EB-B58A-FA0FA4C601C5}"/>
              </a:ext>
            </a:extLst>
          </p:cNvPr>
          <p:cNvSpPr>
            <a:spLocks noGrp="1"/>
          </p:cNvSpPr>
          <p:nvPr>
            <p:ph idx="1"/>
          </p:nvPr>
        </p:nvSpPr>
        <p:spPr/>
        <p:txBody>
          <a:bodyPr>
            <a:normAutofit fontScale="77500" lnSpcReduction="20000"/>
          </a:bodyPr>
          <a:lstStyle/>
          <a:p>
            <a:pPr>
              <a:buFont typeface="+mj-lt"/>
              <a:buAutoNum type="arabicPeriod"/>
            </a:pPr>
            <a:r>
              <a:rPr lang="en-US" b="1" dirty="0"/>
              <a:t>High-Quality Education:</a:t>
            </a:r>
            <a:endParaRPr lang="en-US" dirty="0"/>
          </a:p>
          <a:p>
            <a:pPr marL="742950" lvl="1" indent="-285750">
              <a:buFont typeface="+mj-lt"/>
              <a:buAutoNum type="arabicPeriod"/>
            </a:pPr>
            <a:r>
              <a:rPr lang="en-US" b="1" dirty="0"/>
              <a:t>Objective:</a:t>
            </a:r>
            <a:r>
              <a:rPr lang="en-US" dirty="0"/>
              <a:t> Ensure the curriculum is up-to-date with industry standards and best practices.</a:t>
            </a:r>
          </a:p>
          <a:p>
            <a:pPr marL="742950" lvl="1" indent="-285750">
              <a:buFont typeface="+mj-lt"/>
              <a:buAutoNum type="arabicPeriod"/>
            </a:pPr>
            <a:r>
              <a:rPr lang="en-US" b="1" dirty="0"/>
              <a:t>Example:</a:t>
            </a:r>
            <a:r>
              <a:rPr lang="en-US" dirty="0"/>
              <a:t> Regularly updating course content and investing in faculty development to provide cutting-edge education.</a:t>
            </a:r>
          </a:p>
          <a:p>
            <a:pPr marL="742950" lvl="1" indent="-285750">
              <a:buFont typeface="+mj-lt"/>
              <a:buAutoNum type="arabicPeriod"/>
            </a:pPr>
            <a:r>
              <a:rPr lang="en-US" b="1" dirty="0"/>
              <a:t>Impact:</a:t>
            </a:r>
            <a:r>
              <a:rPr lang="en-US" dirty="0"/>
              <a:t> Directly influences the college’s reputation and student success rates.</a:t>
            </a:r>
          </a:p>
          <a:p>
            <a:pPr>
              <a:buFont typeface="+mj-lt"/>
              <a:buAutoNum type="arabicPeriod"/>
            </a:pPr>
            <a:r>
              <a:rPr lang="en-US" b="1" dirty="0"/>
              <a:t>Student Satisfaction and Success:</a:t>
            </a:r>
            <a:endParaRPr lang="en-US" dirty="0"/>
          </a:p>
          <a:p>
            <a:pPr marL="742950" lvl="1" indent="-285750">
              <a:buFont typeface="+mj-lt"/>
              <a:buAutoNum type="arabicPeriod"/>
            </a:pPr>
            <a:r>
              <a:rPr lang="en-US" b="1" dirty="0"/>
              <a:t>Objective:</a:t>
            </a:r>
            <a:r>
              <a:rPr lang="en-US" dirty="0"/>
              <a:t> Achieve high levels of student satisfaction and success rates.</a:t>
            </a:r>
          </a:p>
          <a:p>
            <a:pPr marL="742950" lvl="1" indent="-285750">
              <a:buFont typeface="+mj-lt"/>
              <a:buAutoNum type="arabicPeriod"/>
            </a:pPr>
            <a:r>
              <a:rPr lang="en-US" b="1" dirty="0"/>
              <a:t>Example:</a:t>
            </a:r>
            <a:r>
              <a:rPr lang="en-US" dirty="0"/>
              <a:t> Providing excellent academic support and career services to ensure students are well-prepared for their careers.</a:t>
            </a:r>
          </a:p>
          <a:p>
            <a:pPr marL="742950" lvl="1" indent="-285750">
              <a:buFont typeface="+mj-lt"/>
              <a:buAutoNum type="arabicPeriod"/>
            </a:pPr>
            <a:r>
              <a:rPr lang="en-US" b="1" dirty="0"/>
              <a:t>Impact:</a:t>
            </a:r>
            <a:r>
              <a:rPr lang="en-US" dirty="0"/>
              <a:t> Directly affects student retention, graduation rates, and the overall reputation of the institution.</a:t>
            </a:r>
          </a:p>
          <a:p>
            <a:pPr>
              <a:buFont typeface="+mj-lt"/>
              <a:buAutoNum type="arabicPeriod"/>
            </a:pPr>
            <a:r>
              <a:rPr lang="en-US" b="1" dirty="0"/>
              <a:t>Research and Innovation:</a:t>
            </a:r>
            <a:endParaRPr lang="en-US" dirty="0"/>
          </a:p>
          <a:p>
            <a:pPr marL="742950" lvl="1" indent="-285750">
              <a:buFont typeface="+mj-lt"/>
              <a:buAutoNum type="arabicPeriod"/>
            </a:pPr>
            <a:r>
              <a:rPr lang="en-US" b="1" dirty="0"/>
              <a:t>Objective:</a:t>
            </a:r>
            <a:r>
              <a:rPr lang="en-US" dirty="0"/>
              <a:t> Establish the college as a leader in research and innovation.</a:t>
            </a:r>
          </a:p>
          <a:p>
            <a:pPr marL="742950" lvl="1" indent="-285750">
              <a:buFont typeface="+mj-lt"/>
              <a:buAutoNum type="arabicPeriod"/>
            </a:pPr>
            <a:r>
              <a:rPr lang="en-US" b="1" dirty="0"/>
              <a:t>Example:</a:t>
            </a:r>
            <a:r>
              <a:rPr lang="en-US" dirty="0"/>
              <a:t> Securing research funding and attracting top-tier research faculty to drive groundbreaking research.</a:t>
            </a:r>
          </a:p>
          <a:p>
            <a:pPr marL="742950" lvl="1" indent="-285750">
              <a:buFont typeface="+mj-lt"/>
              <a:buAutoNum type="arabicPeriod"/>
            </a:pPr>
            <a:r>
              <a:rPr lang="en-US" b="1" dirty="0"/>
              <a:t>Impact:</a:t>
            </a:r>
            <a:r>
              <a:rPr lang="en-US" dirty="0"/>
              <a:t> Enhances the institution's prestige and attracts top talent and funding.</a:t>
            </a:r>
          </a:p>
          <a:p>
            <a:pPr marL="0" indent="0">
              <a:buNone/>
            </a:pPr>
            <a:endParaRPr lang="en-US" dirty="0"/>
          </a:p>
        </p:txBody>
      </p:sp>
    </p:spTree>
    <p:extLst>
      <p:ext uri="{BB962C8B-B14F-4D97-AF65-F5344CB8AC3E}">
        <p14:creationId xmlns:p14="http://schemas.microsoft.com/office/powerpoint/2010/main" val="1905376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0C9B-8BA8-D1EC-A1F9-C5FB07A6EAFB}"/>
              </a:ext>
            </a:extLst>
          </p:cNvPr>
          <p:cNvSpPr>
            <a:spLocks noGrp="1"/>
          </p:cNvSpPr>
          <p:nvPr>
            <p:ph type="title"/>
          </p:nvPr>
        </p:nvSpPr>
        <p:spPr/>
        <p:txBody>
          <a:bodyPr/>
          <a:lstStyle/>
          <a:p>
            <a:r>
              <a:rPr lang="en-US" b="1" dirty="0"/>
              <a:t>Secondary CSFs:</a:t>
            </a:r>
            <a:br>
              <a:rPr lang="en-US" dirty="0"/>
            </a:br>
            <a:endParaRPr lang="en-US" dirty="0"/>
          </a:p>
        </p:txBody>
      </p:sp>
      <p:sp>
        <p:nvSpPr>
          <p:cNvPr id="3" name="Content Placeholder 2">
            <a:extLst>
              <a:ext uri="{FF2B5EF4-FFF2-40B4-BE49-F238E27FC236}">
                <a16:creationId xmlns:a16="http://schemas.microsoft.com/office/drawing/2014/main" id="{0D965B15-B22E-14B0-4C7A-AFAD99C2584C}"/>
              </a:ext>
            </a:extLst>
          </p:cNvPr>
          <p:cNvSpPr>
            <a:spLocks noGrp="1"/>
          </p:cNvSpPr>
          <p:nvPr>
            <p:ph idx="1"/>
          </p:nvPr>
        </p:nvSpPr>
        <p:spPr/>
        <p:txBody>
          <a:bodyPr>
            <a:normAutofit fontScale="70000" lnSpcReduction="20000"/>
          </a:bodyPr>
          <a:lstStyle/>
          <a:p>
            <a:pPr>
              <a:buFont typeface="+mj-lt"/>
              <a:buAutoNum type="arabicPeriod"/>
            </a:pPr>
            <a:r>
              <a:rPr lang="en-US" b="1" dirty="0"/>
              <a:t>Administrative Efficiency:</a:t>
            </a:r>
            <a:endParaRPr lang="en-US" dirty="0"/>
          </a:p>
          <a:p>
            <a:pPr marL="742950" lvl="1" indent="-285750">
              <a:buFont typeface="+mj-lt"/>
              <a:buAutoNum type="arabicPeriod"/>
            </a:pPr>
            <a:r>
              <a:rPr lang="en-US" b="1" dirty="0"/>
              <a:t>Objective:</a:t>
            </a:r>
            <a:r>
              <a:rPr lang="en-US" dirty="0"/>
              <a:t> Streamline administrative processes to improve operational efficiency.</a:t>
            </a:r>
          </a:p>
          <a:p>
            <a:pPr marL="742950" lvl="1" indent="-285750">
              <a:buFont typeface="+mj-lt"/>
              <a:buAutoNum type="arabicPeriod"/>
            </a:pPr>
            <a:r>
              <a:rPr lang="en-US" b="1" dirty="0"/>
              <a:t>Example:</a:t>
            </a:r>
            <a:r>
              <a:rPr lang="en-US" dirty="0"/>
              <a:t> Implementing an efficient student information system (SIS) to handle administrative tasks.</a:t>
            </a:r>
          </a:p>
          <a:p>
            <a:pPr marL="742950" lvl="1" indent="-285750">
              <a:buFont typeface="+mj-lt"/>
              <a:buAutoNum type="arabicPeriod"/>
            </a:pPr>
            <a:r>
              <a:rPr lang="en-US" b="1" dirty="0"/>
              <a:t>Impact:</a:t>
            </a:r>
            <a:r>
              <a:rPr lang="en-US" dirty="0"/>
              <a:t> Supports primary CSFs by freeing up resources and reducing bureaucratic overhead.</a:t>
            </a:r>
          </a:p>
          <a:p>
            <a:pPr>
              <a:buFont typeface="+mj-lt"/>
              <a:buAutoNum type="arabicPeriod"/>
            </a:pPr>
            <a:r>
              <a:rPr lang="en-US" b="1" dirty="0"/>
              <a:t>Alumni Engagement:</a:t>
            </a:r>
            <a:endParaRPr lang="en-US" dirty="0"/>
          </a:p>
          <a:p>
            <a:pPr marL="742950" lvl="1" indent="-285750">
              <a:buFont typeface="+mj-lt"/>
              <a:buAutoNum type="arabicPeriod"/>
            </a:pPr>
            <a:r>
              <a:rPr lang="en-US" b="1" dirty="0"/>
              <a:t>Objective:</a:t>
            </a:r>
            <a:r>
              <a:rPr lang="en-US" dirty="0"/>
              <a:t> Maintain strong relationships with alumni for support and networking opportunities.</a:t>
            </a:r>
          </a:p>
          <a:p>
            <a:pPr marL="742950" lvl="1" indent="-285750">
              <a:buFont typeface="+mj-lt"/>
              <a:buAutoNum type="arabicPeriod"/>
            </a:pPr>
            <a:r>
              <a:rPr lang="en-US" b="1" dirty="0"/>
              <a:t>Example:</a:t>
            </a:r>
            <a:r>
              <a:rPr lang="en-US" dirty="0"/>
              <a:t> Creating alumni programs and networks to keep alumni engaged with the college.</a:t>
            </a:r>
          </a:p>
          <a:p>
            <a:pPr marL="742950" lvl="1" indent="-285750">
              <a:buFont typeface="+mj-lt"/>
              <a:buAutoNum type="arabicPeriod"/>
            </a:pPr>
            <a:r>
              <a:rPr lang="en-US" b="1" dirty="0"/>
              <a:t>Impact:</a:t>
            </a:r>
            <a:r>
              <a:rPr lang="en-US" dirty="0"/>
              <a:t> Provides additional resources and networking opportunities, enhancing primary CSFs indirectly.</a:t>
            </a:r>
          </a:p>
          <a:p>
            <a:pPr>
              <a:buFont typeface="+mj-lt"/>
              <a:buAutoNum type="arabicPeriod"/>
            </a:pPr>
            <a:r>
              <a:rPr lang="en-US" b="1" dirty="0"/>
              <a:t>Technological Infrastructure:</a:t>
            </a:r>
            <a:endParaRPr lang="en-US" dirty="0"/>
          </a:p>
          <a:p>
            <a:pPr marL="742950" lvl="1" indent="-285750">
              <a:buFont typeface="+mj-lt"/>
              <a:buAutoNum type="arabicPeriod"/>
            </a:pPr>
            <a:r>
              <a:rPr lang="en-US" b="1" dirty="0"/>
              <a:t>Objective:</a:t>
            </a:r>
            <a:r>
              <a:rPr lang="en-US" dirty="0"/>
              <a:t> Ensure robust and reliable IT systems to support educational and research activities.</a:t>
            </a:r>
          </a:p>
          <a:p>
            <a:pPr marL="742950" lvl="1" indent="-285750">
              <a:buFont typeface="+mj-lt"/>
              <a:buAutoNum type="arabicPeriod"/>
            </a:pPr>
            <a:r>
              <a:rPr lang="en-US" b="1" dirty="0"/>
              <a:t>Example:</a:t>
            </a:r>
            <a:r>
              <a:rPr lang="en-US" dirty="0"/>
              <a:t> Upgrading campus Wi-Fi and ensuring high availability of online resources.</a:t>
            </a:r>
          </a:p>
          <a:p>
            <a:pPr marL="742950" lvl="1" indent="-285750">
              <a:buFont typeface="+mj-lt"/>
              <a:buAutoNum type="arabicPeriod"/>
            </a:pPr>
            <a:r>
              <a:rPr lang="en-US" b="1" dirty="0"/>
              <a:t>Impact:</a:t>
            </a:r>
            <a:r>
              <a:rPr lang="en-US" dirty="0"/>
              <a:t> Supports primary CSFs by providing the necessary technological backbone for educational excellence.</a:t>
            </a:r>
          </a:p>
          <a:p>
            <a:endParaRPr lang="en-US" dirty="0"/>
          </a:p>
        </p:txBody>
      </p:sp>
    </p:spTree>
    <p:extLst>
      <p:ext uri="{BB962C8B-B14F-4D97-AF65-F5344CB8AC3E}">
        <p14:creationId xmlns:p14="http://schemas.microsoft.com/office/powerpoint/2010/main" val="708639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71AA4-504F-2670-7E60-6FD37E133370}"/>
              </a:ext>
            </a:extLst>
          </p:cNvPr>
          <p:cNvSpPr>
            <a:spLocks noGrp="1"/>
          </p:cNvSpPr>
          <p:nvPr>
            <p:ph type="title"/>
          </p:nvPr>
        </p:nvSpPr>
        <p:spPr/>
        <p:txBody>
          <a:bodyPr>
            <a:normAutofit fontScale="90000"/>
          </a:bodyPr>
          <a:lstStyle/>
          <a:p>
            <a:r>
              <a:rPr lang="en-US" b="1" dirty="0"/>
              <a:t>Manufacturing Company</a:t>
            </a:r>
            <a:br>
              <a:rPr lang="en-US" b="1" dirty="0"/>
            </a:br>
            <a:r>
              <a:rPr lang="en-US" b="1" dirty="0"/>
              <a:t>Primary CSFs:</a:t>
            </a:r>
            <a:br>
              <a:rPr lang="en-US" dirty="0"/>
            </a:br>
            <a:endParaRPr lang="en-US" dirty="0"/>
          </a:p>
        </p:txBody>
      </p:sp>
      <p:sp>
        <p:nvSpPr>
          <p:cNvPr id="3" name="Content Placeholder 2">
            <a:extLst>
              <a:ext uri="{FF2B5EF4-FFF2-40B4-BE49-F238E27FC236}">
                <a16:creationId xmlns:a16="http://schemas.microsoft.com/office/drawing/2014/main" id="{3F8AB1F3-4398-883F-9454-E0530775A534}"/>
              </a:ext>
            </a:extLst>
          </p:cNvPr>
          <p:cNvSpPr>
            <a:spLocks noGrp="1"/>
          </p:cNvSpPr>
          <p:nvPr>
            <p:ph idx="1"/>
          </p:nvPr>
        </p:nvSpPr>
        <p:spPr/>
        <p:txBody>
          <a:bodyPr>
            <a:normAutofit fontScale="85000" lnSpcReduction="20000"/>
          </a:bodyPr>
          <a:lstStyle/>
          <a:p>
            <a:pPr>
              <a:buFont typeface="+mj-lt"/>
              <a:buAutoNum type="arabicPeriod"/>
            </a:pPr>
            <a:r>
              <a:rPr lang="en-US" b="1" dirty="0"/>
              <a:t>Product Quality:</a:t>
            </a:r>
            <a:endParaRPr lang="en-US" dirty="0"/>
          </a:p>
          <a:p>
            <a:pPr marL="742950" lvl="1" indent="-285750">
              <a:buFont typeface="+mj-lt"/>
              <a:buAutoNum type="arabicPeriod"/>
            </a:pPr>
            <a:r>
              <a:rPr lang="en-US" b="1" dirty="0"/>
              <a:t>Objective:</a:t>
            </a:r>
            <a:r>
              <a:rPr lang="en-US" dirty="0"/>
              <a:t> Produce high-quality products that meet or exceed customer expectations.</a:t>
            </a:r>
          </a:p>
          <a:p>
            <a:pPr marL="742950" lvl="1" indent="-285750">
              <a:buFont typeface="+mj-lt"/>
              <a:buAutoNum type="arabicPeriod"/>
            </a:pPr>
            <a:r>
              <a:rPr lang="en-US" b="1" dirty="0"/>
              <a:t>Example:</a:t>
            </a:r>
            <a:r>
              <a:rPr lang="en-US" dirty="0"/>
              <a:t> Implementing strict quality control measures throughout the production process.</a:t>
            </a:r>
          </a:p>
          <a:p>
            <a:pPr marL="742950" lvl="1" indent="-285750">
              <a:buFont typeface="+mj-lt"/>
              <a:buAutoNum type="arabicPeriod"/>
            </a:pPr>
            <a:r>
              <a:rPr lang="en-US" b="1" dirty="0"/>
              <a:t>Impact:</a:t>
            </a:r>
            <a:r>
              <a:rPr lang="en-US" dirty="0"/>
              <a:t> Directly affects customer satisfaction and brand reputation.</a:t>
            </a:r>
          </a:p>
          <a:p>
            <a:pPr>
              <a:buFont typeface="+mj-lt"/>
              <a:buAutoNum type="arabicPeriod"/>
            </a:pPr>
            <a:r>
              <a:rPr lang="en-US" b="1" dirty="0"/>
              <a:t>Operational Efficiency:</a:t>
            </a:r>
            <a:endParaRPr lang="en-US" dirty="0"/>
          </a:p>
          <a:p>
            <a:pPr marL="742950" lvl="1" indent="-285750">
              <a:buFont typeface="+mj-lt"/>
              <a:buAutoNum type="arabicPeriod"/>
            </a:pPr>
            <a:r>
              <a:rPr lang="en-US" b="1" dirty="0"/>
              <a:t>Objective:</a:t>
            </a:r>
            <a:r>
              <a:rPr lang="en-US" dirty="0"/>
              <a:t> Achieve high levels of operational efficiency to reduce costs and improve profitability.</a:t>
            </a:r>
          </a:p>
          <a:p>
            <a:pPr marL="742950" lvl="1" indent="-285750">
              <a:buFont typeface="+mj-lt"/>
              <a:buAutoNum type="arabicPeriod"/>
            </a:pPr>
            <a:r>
              <a:rPr lang="en-US" b="1" dirty="0"/>
              <a:t>Example:</a:t>
            </a:r>
            <a:r>
              <a:rPr lang="en-US" dirty="0"/>
              <a:t> Adopting lean manufacturing techniques to streamline production processes.</a:t>
            </a:r>
          </a:p>
          <a:p>
            <a:pPr marL="742950" lvl="1" indent="-285750">
              <a:buFont typeface="+mj-lt"/>
              <a:buAutoNum type="arabicPeriod"/>
            </a:pPr>
            <a:r>
              <a:rPr lang="en-US" b="1" dirty="0"/>
              <a:t>Impact:</a:t>
            </a:r>
            <a:r>
              <a:rPr lang="en-US" dirty="0"/>
              <a:t> Directly influences the company's bottom line and competitive advantage.</a:t>
            </a:r>
          </a:p>
          <a:p>
            <a:pPr>
              <a:buFont typeface="+mj-lt"/>
              <a:buAutoNum type="arabicPeriod"/>
            </a:pPr>
            <a:r>
              <a:rPr lang="en-US" b="1" dirty="0"/>
              <a:t>Customer Satisfaction:</a:t>
            </a:r>
            <a:endParaRPr lang="en-US" dirty="0"/>
          </a:p>
          <a:p>
            <a:pPr marL="742950" lvl="1" indent="-285750">
              <a:buFont typeface="+mj-lt"/>
              <a:buAutoNum type="arabicPeriod"/>
            </a:pPr>
            <a:r>
              <a:rPr lang="en-US" b="1" dirty="0"/>
              <a:t>Objective:</a:t>
            </a:r>
            <a:r>
              <a:rPr lang="en-US" dirty="0"/>
              <a:t> Maintain high levels of customer satisfaction and loyalty.</a:t>
            </a:r>
          </a:p>
          <a:p>
            <a:pPr marL="742950" lvl="1" indent="-285750">
              <a:buFont typeface="+mj-lt"/>
              <a:buAutoNum type="arabicPeriod"/>
            </a:pPr>
            <a:r>
              <a:rPr lang="en-US" b="1" dirty="0"/>
              <a:t>Example:</a:t>
            </a:r>
            <a:r>
              <a:rPr lang="en-US" dirty="0"/>
              <a:t> Providing excellent customer service and support to ensure a positive customer experience.</a:t>
            </a:r>
          </a:p>
          <a:p>
            <a:pPr marL="742950" lvl="1" indent="-285750">
              <a:buFont typeface="+mj-lt"/>
              <a:buAutoNum type="arabicPeriod"/>
            </a:pPr>
            <a:r>
              <a:rPr lang="en-US" b="1" dirty="0"/>
              <a:t>Impact:</a:t>
            </a:r>
            <a:r>
              <a:rPr lang="en-US" dirty="0"/>
              <a:t> Directly impacts sales, repeat business, and market share.</a:t>
            </a:r>
          </a:p>
          <a:p>
            <a:endParaRPr lang="en-US" dirty="0"/>
          </a:p>
        </p:txBody>
      </p:sp>
    </p:spTree>
    <p:extLst>
      <p:ext uri="{BB962C8B-B14F-4D97-AF65-F5344CB8AC3E}">
        <p14:creationId xmlns:p14="http://schemas.microsoft.com/office/powerpoint/2010/main" val="2878107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812B-C557-9CBA-F0CD-FFC038C2B877}"/>
              </a:ext>
            </a:extLst>
          </p:cNvPr>
          <p:cNvSpPr>
            <a:spLocks noGrp="1"/>
          </p:cNvSpPr>
          <p:nvPr>
            <p:ph type="title"/>
          </p:nvPr>
        </p:nvSpPr>
        <p:spPr/>
        <p:txBody>
          <a:bodyPr/>
          <a:lstStyle/>
          <a:p>
            <a:r>
              <a:rPr lang="en-US" b="1" dirty="0"/>
              <a:t>Secondary CSFs:</a:t>
            </a:r>
            <a:br>
              <a:rPr lang="en-US" dirty="0"/>
            </a:br>
            <a:endParaRPr lang="en-US" dirty="0"/>
          </a:p>
        </p:txBody>
      </p:sp>
      <p:sp>
        <p:nvSpPr>
          <p:cNvPr id="3" name="Content Placeholder 2">
            <a:extLst>
              <a:ext uri="{FF2B5EF4-FFF2-40B4-BE49-F238E27FC236}">
                <a16:creationId xmlns:a16="http://schemas.microsoft.com/office/drawing/2014/main" id="{331AFD8A-490B-78C6-33A1-3E692EA838F0}"/>
              </a:ext>
            </a:extLst>
          </p:cNvPr>
          <p:cNvSpPr>
            <a:spLocks noGrp="1"/>
          </p:cNvSpPr>
          <p:nvPr>
            <p:ph idx="1"/>
          </p:nvPr>
        </p:nvSpPr>
        <p:spPr/>
        <p:txBody>
          <a:bodyPr>
            <a:normAutofit fontScale="77500" lnSpcReduction="20000"/>
          </a:bodyPr>
          <a:lstStyle/>
          <a:p>
            <a:pPr>
              <a:buFont typeface="+mj-lt"/>
              <a:buAutoNum type="arabicPeriod"/>
            </a:pPr>
            <a:r>
              <a:rPr lang="en-US" b="1" dirty="0"/>
              <a:t>Supply Chain Management:</a:t>
            </a:r>
            <a:endParaRPr lang="en-US" dirty="0"/>
          </a:p>
          <a:p>
            <a:pPr marL="742950" lvl="1" indent="-285750">
              <a:buFont typeface="+mj-lt"/>
              <a:buAutoNum type="arabicPeriod"/>
            </a:pPr>
            <a:r>
              <a:rPr lang="en-US" b="1" dirty="0"/>
              <a:t>Objective:</a:t>
            </a:r>
            <a:r>
              <a:rPr lang="en-US" dirty="0"/>
              <a:t> Ensure a reliable and cost-effective supply chain.</a:t>
            </a:r>
          </a:p>
          <a:p>
            <a:pPr marL="742950" lvl="1" indent="-285750">
              <a:buFont typeface="+mj-lt"/>
              <a:buAutoNum type="arabicPeriod"/>
            </a:pPr>
            <a:r>
              <a:rPr lang="en-US" b="1" dirty="0"/>
              <a:t>Example:</a:t>
            </a:r>
            <a:r>
              <a:rPr lang="en-US" dirty="0"/>
              <a:t> Establishing strong relationships with suppliers to ensure timely delivery of materials.</a:t>
            </a:r>
          </a:p>
          <a:p>
            <a:pPr marL="742950" lvl="1" indent="-285750">
              <a:buFont typeface="+mj-lt"/>
              <a:buAutoNum type="arabicPeriod"/>
            </a:pPr>
            <a:r>
              <a:rPr lang="en-US" b="1" dirty="0"/>
              <a:t>Impact:</a:t>
            </a:r>
            <a:r>
              <a:rPr lang="en-US" dirty="0"/>
              <a:t> Supports primary CSFs by ensuring smooth production processes and reducing downtime.</a:t>
            </a:r>
          </a:p>
          <a:p>
            <a:pPr>
              <a:buFont typeface="+mj-lt"/>
              <a:buAutoNum type="arabicPeriod"/>
            </a:pPr>
            <a:r>
              <a:rPr lang="en-US" b="1" dirty="0"/>
              <a:t>Employee Training and Development:</a:t>
            </a:r>
            <a:endParaRPr lang="en-US" dirty="0"/>
          </a:p>
          <a:p>
            <a:pPr marL="742950" lvl="1" indent="-285750">
              <a:buFont typeface="+mj-lt"/>
              <a:buAutoNum type="arabicPeriod"/>
            </a:pPr>
            <a:r>
              <a:rPr lang="en-US" b="1" dirty="0"/>
              <a:t>Objective:</a:t>
            </a:r>
            <a:r>
              <a:rPr lang="en-US" dirty="0"/>
              <a:t> Continuously improve the skills and capabilities of employees.</a:t>
            </a:r>
          </a:p>
          <a:p>
            <a:pPr marL="742950" lvl="1" indent="-285750">
              <a:buFont typeface="+mj-lt"/>
              <a:buAutoNum type="arabicPeriod"/>
            </a:pPr>
            <a:r>
              <a:rPr lang="en-US" b="1" dirty="0"/>
              <a:t>Example:</a:t>
            </a:r>
            <a:r>
              <a:rPr lang="en-US" dirty="0"/>
              <a:t> Offering regular training programs and professional development opportunities.</a:t>
            </a:r>
          </a:p>
          <a:p>
            <a:pPr marL="742950" lvl="1" indent="-285750">
              <a:buFont typeface="+mj-lt"/>
              <a:buAutoNum type="arabicPeriod"/>
            </a:pPr>
            <a:r>
              <a:rPr lang="en-US" b="1" dirty="0"/>
              <a:t>Impact:</a:t>
            </a:r>
            <a:r>
              <a:rPr lang="en-US" dirty="0"/>
              <a:t> Enhances operational efficiency and product quality indirectly by improving employee performance.</a:t>
            </a:r>
          </a:p>
          <a:p>
            <a:pPr>
              <a:buFont typeface="+mj-lt"/>
              <a:buAutoNum type="arabicPeriod"/>
            </a:pPr>
            <a:r>
              <a:rPr lang="en-US" b="1" dirty="0"/>
              <a:t>Regulatory Compliance:</a:t>
            </a:r>
            <a:endParaRPr lang="en-US" dirty="0"/>
          </a:p>
          <a:p>
            <a:pPr marL="742950" lvl="1" indent="-285750">
              <a:buFont typeface="+mj-lt"/>
              <a:buAutoNum type="arabicPeriod"/>
            </a:pPr>
            <a:r>
              <a:rPr lang="en-US" b="1" dirty="0"/>
              <a:t>Objective:</a:t>
            </a:r>
            <a:r>
              <a:rPr lang="en-US" dirty="0"/>
              <a:t> Ensure all operations meet regulatory standards and requirements.</a:t>
            </a:r>
          </a:p>
          <a:p>
            <a:pPr marL="742950" lvl="1" indent="-285750">
              <a:buFont typeface="+mj-lt"/>
              <a:buAutoNum type="arabicPeriod"/>
            </a:pPr>
            <a:r>
              <a:rPr lang="en-US" b="1" dirty="0"/>
              <a:t>Example:</a:t>
            </a:r>
            <a:r>
              <a:rPr lang="en-US" dirty="0"/>
              <a:t> Implementing comprehensive compliance programs to adhere to industry regulations.</a:t>
            </a:r>
          </a:p>
          <a:p>
            <a:pPr marL="742950" lvl="1" indent="-285750">
              <a:buFont typeface="+mj-lt"/>
              <a:buAutoNum type="arabicPeriod"/>
            </a:pPr>
            <a:r>
              <a:rPr lang="en-US" b="1" dirty="0"/>
              <a:t>Impact:</a:t>
            </a:r>
            <a:r>
              <a:rPr lang="en-US" dirty="0"/>
              <a:t> Supports primary CSFs by avoiding legal issues and ensuring smooth operations.</a:t>
            </a:r>
          </a:p>
          <a:p>
            <a:endParaRPr lang="en-US" dirty="0"/>
          </a:p>
        </p:txBody>
      </p:sp>
    </p:spTree>
    <p:extLst>
      <p:ext uri="{BB962C8B-B14F-4D97-AF65-F5344CB8AC3E}">
        <p14:creationId xmlns:p14="http://schemas.microsoft.com/office/powerpoint/2010/main" val="746346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7477D-6630-1B2D-5E8F-FA8C7FE4B759}"/>
              </a:ext>
            </a:extLst>
          </p:cNvPr>
          <p:cNvSpPr>
            <a:spLocks noGrp="1"/>
          </p:cNvSpPr>
          <p:nvPr>
            <p:ph type="title"/>
          </p:nvPr>
        </p:nvSpPr>
        <p:spPr/>
        <p:txBody>
          <a:bodyPr/>
          <a:lstStyle/>
          <a:p>
            <a:r>
              <a:rPr lang="en-US" b="1" dirty="0"/>
              <a:t>Summary</a:t>
            </a:r>
            <a:br>
              <a:rPr lang="en-US" b="1" dirty="0"/>
            </a:br>
            <a:endParaRPr lang="en-US" dirty="0"/>
          </a:p>
        </p:txBody>
      </p:sp>
      <p:sp>
        <p:nvSpPr>
          <p:cNvPr id="3" name="Content Placeholder 2">
            <a:extLst>
              <a:ext uri="{FF2B5EF4-FFF2-40B4-BE49-F238E27FC236}">
                <a16:creationId xmlns:a16="http://schemas.microsoft.com/office/drawing/2014/main" id="{34B83442-3E85-D542-7B33-967EE89F5D9F}"/>
              </a:ext>
            </a:extLst>
          </p:cNvPr>
          <p:cNvSpPr>
            <a:spLocks noGrp="1"/>
          </p:cNvSpPr>
          <p:nvPr>
            <p:ph idx="1"/>
          </p:nvPr>
        </p:nvSpPr>
        <p:spPr/>
        <p:txBody>
          <a:bodyPr>
            <a:normAutofit fontScale="92500" lnSpcReduction="10000"/>
          </a:bodyPr>
          <a:lstStyle/>
          <a:p>
            <a:r>
              <a:rPr lang="en-US" b="1" dirty="0"/>
              <a:t>Primary CSFs:</a:t>
            </a:r>
            <a:endParaRPr lang="en-US" dirty="0"/>
          </a:p>
          <a:p>
            <a:pPr>
              <a:buFont typeface="Arial" panose="020B0604020202020204" pitchFamily="34" charset="0"/>
              <a:buChar char="•"/>
            </a:pPr>
            <a:r>
              <a:rPr lang="en-US" dirty="0"/>
              <a:t>Directly impact the achievement of strategic objectives.</a:t>
            </a:r>
          </a:p>
          <a:p>
            <a:pPr>
              <a:buFont typeface="Arial" panose="020B0604020202020204" pitchFamily="34" charset="0"/>
              <a:buChar char="•"/>
            </a:pPr>
            <a:r>
              <a:rPr lang="en-US" dirty="0"/>
              <a:t>Core to the organization's success.</a:t>
            </a:r>
          </a:p>
          <a:p>
            <a:pPr>
              <a:buFont typeface="Arial" panose="020B0604020202020204" pitchFamily="34" charset="0"/>
              <a:buChar char="•"/>
            </a:pPr>
            <a:r>
              <a:rPr lang="en-US" dirty="0"/>
              <a:t>Examples: High-quality education, product quality, operational efficiency.</a:t>
            </a:r>
          </a:p>
          <a:p>
            <a:r>
              <a:rPr lang="en-US" b="1" dirty="0"/>
              <a:t>Secondary CSFs:</a:t>
            </a:r>
            <a:endParaRPr lang="en-US" dirty="0"/>
          </a:p>
          <a:p>
            <a:pPr>
              <a:buFont typeface="Arial" panose="020B0604020202020204" pitchFamily="34" charset="0"/>
              <a:buChar char="•"/>
            </a:pPr>
            <a:r>
              <a:rPr lang="en-US" dirty="0"/>
              <a:t>Support and enhance primary CSFs.</a:t>
            </a:r>
          </a:p>
          <a:p>
            <a:pPr>
              <a:buFont typeface="Arial" panose="020B0604020202020204" pitchFamily="34" charset="0"/>
              <a:buChar char="•"/>
            </a:pPr>
            <a:r>
              <a:rPr lang="en-US" dirty="0"/>
              <a:t>Important but not critical on their own.</a:t>
            </a:r>
          </a:p>
          <a:p>
            <a:pPr>
              <a:buFont typeface="Arial" panose="020B0604020202020204" pitchFamily="34" charset="0"/>
              <a:buChar char="•"/>
            </a:pPr>
            <a:r>
              <a:rPr lang="en-US" dirty="0"/>
              <a:t>Examples: Administrative efficiency, supply chain management, employee training.</a:t>
            </a:r>
          </a:p>
          <a:p>
            <a:endParaRPr lang="en-US" dirty="0"/>
          </a:p>
        </p:txBody>
      </p:sp>
    </p:spTree>
    <p:extLst>
      <p:ext uri="{BB962C8B-B14F-4D97-AF65-F5344CB8AC3E}">
        <p14:creationId xmlns:p14="http://schemas.microsoft.com/office/powerpoint/2010/main" val="178563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78B95FDF-83AA-B1F5-3D90-F7EB11B1EC1B}"/>
              </a:ext>
            </a:extLst>
          </p:cNvPr>
          <p:cNvPicPr>
            <a:picLocks noGrp="1" noChangeAspect="1"/>
          </p:cNvPicPr>
          <p:nvPr>
            <p:ph idx="1"/>
          </p:nvPr>
        </p:nvPicPr>
        <p:blipFill rotWithShape="1">
          <a:blip r:embed="rId2"/>
          <a:srcRect r="1760"/>
          <a:stretch/>
        </p:blipFill>
        <p:spPr>
          <a:xfrm>
            <a:off x="20" y="1282"/>
            <a:ext cx="12191980" cy="6856718"/>
          </a:xfrm>
          <a:prstGeom prst="rect">
            <a:avLst/>
          </a:prstGeom>
        </p:spPr>
      </p:pic>
    </p:spTree>
    <p:extLst>
      <p:ext uri="{BB962C8B-B14F-4D97-AF65-F5344CB8AC3E}">
        <p14:creationId xmlns:p14="http://schemas.microsoft.com/office/powerpoint/2010/main" val="1307499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diagram&#10;&#10;Description automatically generated">
            <a:extLst>
              <a:ext uri="{FF2B5EF4-FFF2-40B4-BE49-F238E27FC236}">
                <a16:creationId xmlns:a16="http://schemas.microsoft.com/office/drawing/2014/main" id="{923D4EAC-EE17-3503-1436-195677520421}"/>
              </a:ext>
            </a:extLst>
          </p:cNvPr>
          <p:cNvPicPr>
            <a:picLocks noGrp="1" noChangeAspect="1"/>
          </p:cNvPicPr>
          <p:nvPr>
            <p:ph idx="1"/>
          </p:nvPr>
        </p:nvPicPr>
        <p:blipFill rotWithShape="1">
          <a:blip r:embed="rId2"/>
          <a:srcRect t="5973" r="-1" b="-1"/>
          <a:stretch/>
        </p:blipFill>
        <p:spPr>
          <a:xfrm>
            <a:off x="763524" y="733986"/>
            <a:ext cx="10664952" cy="5390029"/>
          </a:xfrm>
          <a:prstGeom prst="rect">
            <a:avLst/>
          </a:prstGeom>
          <a:effectLst>
            <a:outerShdw blurRad="292100" dist="165100" dir="6000000" sx="97000" sy="97000" algn="t" rotWithShape="0">
              <a:prstClr val="black">
                <a:alpha val="35000"/>
              </a:prstClr>
            </a:outerShdw>
          </a:effectLst>
        </p:spPr>
      </p:pic>
    </p:spTree>
    <p:extLst>
      <p:ext uri="{BB962C8B-B14F-4D97-AF65-F5344CB8AC3E}">
        <p14:creationId xmlns:p14="http://schemas.microsoft.com/office/powerpoint/2010/main" val="2793593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FA15FE39-A342-A488-9358-7B334C7C5CF3}"/>
              </a:ext>
            </a:extLst>
          </p:cNvPr>
          <p:cNvPicPr>
            <a:picLocks noGrp="1" noChangeAspect="1"/>
          </p:cNvPicPr>
          <p:nvPr>
            <p:ph idx="1"/>
          </p:nvPr>
        </p:nvPicPr>
        <p:blipFill rotWithShape="1">
          <a:blip r:embed="rId2"/>
          <a:srcRect r="11984"/>
          <a:stretch/>
        </p:blipFill>
        <p:spPr>
          <a:xfrm>
            <a:off x="20" y="1282"/>
            <a:ext cx="12191980" cy="6856718"/>
          </a:xfrm>
          <a:prstGeom prst="rect">
            <a:avLst/>
          </a:prstGeom>
        </p:spPr>
      </p:pic>
    </p:spTree>
    <p:extLst>
      <p:ext uri="{BB962C8B-B14F-4D97-AF65-F5344CB8AC3E}">
        <p14:creationId xmlns:p14="http://schemas.microsoft.com/office/powerpoint/2010/main" val="2894240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11BB-47E9-2A4E-E131-E243615154B1}"/>
              </a:ext>
            </a:extLst>
          </p:cNvPr>
          <p:cNvSpPr>
            <a:spLocks noGrp="1"/>
          </p:cNvSpPr>
          <p:nvPr>
            <p:ph type="title"/>
          </p:nvPr>
        </p:nvSpPr>
        <p:spPr/>
        <p:txBody>
          <a:bodyPr/>
          <a:lstStyle/>
          <a:p>
            <a:r>
              <a:rPr lang="en-US" dirty="0"/>
              <a:t>Types of CSFs</a:t>
            </a:r>
          </a:p>
        </p:txBody>
      </p:sp>
      <p:sp>
        <p:nvSpPr>
          <p:cNvPr id="3" name="Content Placeholder 2">
            <a:extLst>
              <a:ext uri="{FF2B5EF4-FFF2-40B4-BE49-F238E27FC236}">
                <a16:creationId xmlns:a16="http://schemas.microsoft.com/office/drawing/2014/main" id="{E122D35B-6CA0-2610-8742-F76817E041D6}"/>
              </a:ext>
            </a:extLst>
          </p:cNvPr>
          <p:cNvSpPr>
            <a:spLocks noGrp="1"/>
          </p:cNvSpPr>
          <p:nvPr>
            <p:ph idx="1"/>
          </p:nvPr>
        </p:nvSpPr>
        <p:spPr/>
        <p:txBody>
          <a:bodyPr>
            <a:normAutofit fontScale="70000" lnSpcReduction="20000"/>
          </a:bodyPr>
          <a:lstStyle/>
          <a:p>
            <a:pPr marL="0" indent="0">
              <a:buNone/>
            </a:pPr>
            <a:r>
              <a:rPr lang="en-US" dirty="0"/>
              <a:t>Critical Success Factors (CSFs) can be categorized into different types based on their focus and relevance to achieving organizational objectives. Here are several types of CSFs commonly identified in various industries and contexts:</a:t>
            </a:r>
          </a:p>
          <a:p>
            <a:r>
              <a:rPr lang="en-US" b="1" dirty="0"/>
              <a:t>1. Industry-Specific CSFs</a:t>
            </a:r>
          </a:p>
          <a:p>
            <a:pPr>
              <a:buFont typeface="Arial" panose="020B0604020202020204" pitchFamily="34" charset="0"/>
              <a:buChar char="•"/>
            </a:pPr>
            <a:r>
              <a:rPr lang="en-US" b="1" dirty="0"/>
              <a:t>Examples</a:t>
            </a:r>
            <a:r>
              <a:rPr lang="en-US" dirty="0"/>
              <a:t>: These are factors that are unique to a particular industry or sector. For example, in the automotive industry, CSFs may include vehicle safety, design innovation, supply chain efficiency, and regulatory compliance with environmental standards.</a:t>
            </a:r>
          </a:p>
          <a:p>
            <a:r>
              <a:rPr lang="en-US" b="1" dirty="0"/>
              <a:t>2. Market Positioning CSFs</a:t>
            </a:r>
          </a:p>
          <a:p>
            <a:pPr>
              <a:buFont typeface="Arial" panose="020B0604020202020204" pitchFamily="34" charset="0"/>
              <a:buChar char="•"/>
            </a:pPr>
            <a:r>
              <a:rPr lang="en-US" b="1" dirty="0"/>
              <a:t>Examples</a:t>
            </a:r>
            <a:r>
              <a:rPr lang="en-US" dirty="0"/>
              <a:t>: Factors related to how well an organization competes in its market segment. This could include brand recognition, customer loyalty, pricing strategy, market share growth, and distribution channel effectiveness.</a:t>
            </a:r>
          </a:p>
          <a:p>
            <a:r>
              <a:rPr lang="en-US" b="1" dirty="0"/>
              <a:t>3. Operational CSFs</a:t>
            </a:r>
          </a:p>
          <a:p>
            <a:pPr>
              <a:buFont typeface="Arial" panose="020B0604020202020204" pitchFamily="34" charset="0"/>
              <a:buChar char="•"/>
            </a:pPr>
            <a:r>
              <a:rPr lang="en-US" b="1" dirty="0"/>
              <a:t>Examples</a:t>
            </a:r>
            <a:r>
              <a:rPr lang="en-US" dirty="0"/>
              <a:t>: Factors critical for efficient and effective operational performance. This could include inventory management, production cycle times, quality control processes, capacity utilization, and supply chain management.</a:t>
            </a:r>
          </a:p>
          <a:p>
            <a:endParaRPr lang="en-US" dirty="0"/>
          </a:p>
        </p:txBody>
      </p:sp>
    </p:spTree>
    <p:extLst>
      <p:ext uri="{BB962C8B-B14F-4D97-AF65-F5344CB8AC3E}">
        <p14:creationId xmlns:p14="http://schemas.microsoft.com/office/powerpoint/2010/main" val="1567951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11BB-47E9-2A4E-E131-E243615154B1}"/>
              </a:ext>
            </a:extLst>
          </p:cNvPr>
          <p:cNvSpPr>
            <a:spLocks noGrp="1"/>
          </p:cNvSpPr>
          <p:nvPr>
            <p:ph type="title"/>
          </p:nvPr>
        </p:nvSpPr>
        <p:spPr/>
        <p:txBody>
          <a:bodyPr/>
          <a:lstStyle/>
          <a:p>
            <a:r>
              <a:rPr lang="en-US" dirty="0"/>
              <a:t>Types of CSFs</a:t>
            </a:r>
          </a:p>
        </p:txBody>
      </p:sp>
      <p:sp>
        <p:nvSpPr>
          <p:cNvPr id="3" name="Content Placeholder 2">
            <a:extLst>
              <a:ext uri="{FF2B5EF4-FFF2-40B4-BE49-F238E27FC236}">
                <a16:creationId xmlns:a16="http://schemas.microsoft.com/office/drawing/2014/main" id="{E122D35B-6CA0-2610-8742-F76817E041D6}"/>
              </a:ext>
            </a:extLst>
          </p:cNvPr>
          <p:cNvSpPr>
            <a:spLocks noGrp="1"/>
          </p:cNvSpPr>
          <p:nvPr>
            <p:ph idx="1"/>
          </p:nvPr>
        </p:nvSpPr>
        <p:spPr/>
        <p:txBody>
          <a:bodyPr>
            <a:normAutofit fontScale="85000" lnSpcReduction="20000"/>
          </a:bodyPr>
          <a:lstStyle/>
          <a:p>
            <a:r>
              <a:rPr lang="en-US" b="1" dirty="0"/>
              <a:t>4. Financial CSFs</a:t>
            </a:r>
          </a:p>
          <a:p>
            <a:pPr>
              <a:buFont typeface="Arial" panose="020B0604020202020204" pitchFamily="34" charset="0"/>
              <a:buChar char="•"/>
            </a:pPr>
            <a:r>
              <a:rPr lang="en-US" b="1" dirty="0"/>
              <a:t>Examples</a:t>
            </a:r>
            <a:r>
              <a:rPr lang="en-US" dirty="0"/>
              <a:t>: Factors related to financial health and performance. This could include profitability margins, cash flow management, return on investment (ROI), cost management, and financial stability.</a:t>
            </a:r>
          </a:p>
          <a:p>
            <a:r>
              <a:rPr lang="en-US" b="1" dirty="0"/>
              <a:t>5. Technological CSFs</a:t>
            </a:r>
          </a:p>
          <a:p>
            <a:pPr>
              <a:buFont typeface="Arial" panose="020B0604020202020204" pitchFamily="34" charset="0"/>
              <a:buChar char="•"/>
            </a:pPr>
            <a:r>
              <a:rPr lang="en-US" b="1" dirty="0"/>
              <a:t>Examples</a:t>
            </a:r>
            <a:r>
              <a:rPr lang="en-US" dirty="0"/>
              <a:t>: Factors related to technological capabilities and innovation. This could include R&amp;D investment, technological infrastructure, IT systems integration, digital transformation initiatives, and cybersecurity measures.</a:t>
            </a:r>
          </a:p>
          <a:p>
            <a:r>
              <a:rPr lang="en-US" b="1" dirty="0"/>
              <a:t>6. Customer-Related CSFs</a:t>
            </a:r>
          </a:p>
          <a:p>
            <a:pPr>
              <a:buFont typeface="Arial" panose="020B0604020202020204" pitchFamily="34" charset="0"/>
              <a:buChar char="•"/>
            </a:pPr>
            <a:r>
              <a:rPr lang="en-US" b="1" dirty="0"/>
              <a:t>Examples</a:t>
            </a:r>
            <a:r>
              <a:rPr lang="en-US" dirty="0"/>
              <a:t>: Factors critical for maintaining customer satisfaction and loyalty. This could include product/service quality, customer service responsiveness, personalized customer experiences, complaint resolution times, and customer retention rates.</a:t>
            </a:r>
          </a:p>
          <a:p>
            <a:endParaRPr lang="en-US" dirty="0"/>
          </a:p>
        </p:txBody>
      </p:sp>
    </p:spTree>
    <p:extLst>
      <p:ext uri="{BB962C8B-B14F-4D97-AF65-F5344CB8AC3E}">
        <p14:creationId xmlns:p14="http://schemas.microsoft.com/office/powerpoint/2010/main" val="2386232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11BB-47E9-2A4E-E131-E243615154B1}"/>
              </a:ext>
            </a:extLst>
          </p:cNvPr>
          <p:cNvSpPr>
            <a:spLocks noGrp="1"/>
          </p:cNvSpPr>
          <p:nvPr>
            <p:ph type="title"/>
          </p:nvPr>
        </p:nvSpPr>
        <p:spPr/>
        <p:txBody>
          <a:bodyPr/>
          <a:lstStyle/>
          <a:p>
            <a:r>
              <a:rPr lang="en-US" dirty="0"/>
              <a:t>Types of CSFs</a:t>
            </a:r>
          </a:p>
        </p:txBody>
      </p:sp>
      <p:sp>
        <p:nvSpPr>
          <p:cNvPr id="3" name="Content Placeholder 2">
            <a:extLst>
              <a:ext uri="{FF2B5EF4-FFF2-40B4-BE49-F238E27FC236}">
                <a16:creationId xmlns:a16="http://schemas.microsoft.com/office/drawing/2014/main" id="{E122D35B-6CA0-2610-8742-F76817E041D6}"/>
              </a:ext>
            </a:extLst>
          </p:cNvPr>
          <p:cNvSpPr>
            <a:spLocks noGrp="1"/>
          </p:cNvSpPr>
          <p:nvPr>
            <p:ph idx="1"/>
          </p:nvPr>
        </p:nvSpPr>
        <p:spPr/>
        <p:txBody>
          <a:bodyPr>
            <a:normAutofit fontScale="55000" lnSpcReduction="20000"/>
          </a:bodyPr>
          <a:lstStyle/>
          <a:p>
            <a:r>
              <a:rPr lang="en-US" b="1" dirty="0"/>
              <a:t>6. Customer-Related CSFs</a:t>
            </a:r>
          </a:p>
          <a:p>
            <a:pPr>
              <a:buFont typeface="Arial" panose="020B0604020202020204" pitchFamily="34" charset="0"/>
              <a:buChar char="•"/>
            </a:pPr>
            <a:r>
              <a:rPr lang="en-US" b="1" dirty="0"/>
              <a:t>Examples</a:t>
            </a:r>
            <a:r>
              <a:rPr lang="en-US" dirty="0"/>
              <a:t>: Factors critical for maintaining customer satisfaction and loyalty. This could include product/service quality, customer service responsiveness, personalized customer experiences, complaint resolution times, and customer retention rates.</a:t>
            </a:r>
          </a:p>
          <a:p>
            <a:r>
              <a:rPr lang="en-US" b="1" dirty="0"/>
              <a:t>7. Employee-Related CSFs</a:t>
            </a:r>
          </a:p>
          <a:p>
            <a:pPr>
              <a:buFont typeface="Arial" panose="020B0604020202020204" pitchFamily="34" charset="0"/>
              <a:buChar char="•"/>
            </a:pPr>
            <a:r>
              <a:rPr lang="en-US" b="1" dirty="0"/>
              <a:t>Examples</a:t>
            </a:r>
            <a:r>
              <a:rPr lang="en-US" dirty="0"/>
              <a:t>: Factors related to workforce engagement, skills development, and organizational culture. This could include employee training programs, leadership development, employee satisfaction surveys, talent retention strategies, and workplace diversity initiatives.</a:t>
            </a:r>
          </a:p>
          <a:p>
            <a:r>
              <a:rPr lang="en-US" b="1" dirty="0"/>
              <a:t>8. Strategic CSFs</a:t>
            </a:r>
          </a:p>
          <a:p>
            <a:pPr>
              <a:buFont typeface="Arial" panose="020B0604020202020204" pitchFamily="34" charset="0"/>
              <a:buChar char="•"/>
            </a:pPr>
            <a:r>
              <a:rPr lang="en-US" b="1" dirty="0"/>
              <a:t>Examples</a:t>
            </a:r>
            <a:r>
              <a:rPr lang="en-US" dirty="0"/>
              <a:t>: Factors essential for achieving long-term strategic goals. This could include strategic planning effectiveness, competitive positioning strategies, strategic alliances/partnerships, mergers and acquisitions integration, and market expansion initiatives.</a:t>
            </a:r>
          </a:p>
          <a:p>
            <a:r>
              <a:rPr lang="en-US" b="1" dirty="0"/>
              <a:t>9. Risk-Related CSFs</a:t>
            </a:r>
          </a:p>
          <a:p>
            <a:pPr>
              <a:buFont typeface="Arial" panose="020B0604020202020204" pitchFamily="34" charset="0"/>
              <a:buChar char="•"/>
            </a:pPr>
            <a:r>
              <a:rPr lang="en-US" b="1" dirty="0"/>
              <a:t>Examples</a:t>
            </a:r>
            <a:r>
              <a:rPr lang="en-US" dirty="0"/>
              <a:t>: Factors critical for managing and mitigating risks. This could include risk assessment processes, compliance with regulatory requirements, crisis management plans, business continuity strategies, and insurance coverage.</a:t>
            </a:r>
          </a:p>
          <a:p>
            <a:r>
              <a:rPr lang="en-US" b="1" dirty="0"/>
              <a:t>10. Environmental and Social CSFs</a:t>
            </a:r>
          </a:p>
          <a:p>
            <a:pPr>
              <a:buFont typeface="Arial" panose="020B0604020202020204" pitchFamily="34" charset="0"/>
              <a:buChar char="•"/>
            </a:pPr>
            <a:r>
              <a:rPr lang="en-US" b="1" dirty="0"/>
              <a:t>Examples</a:t>
            </a:r>
            <a:r>
              <a:rPr lang="en-US" dirty="0"/>
              <a:t>: Factors related to environmental sustainability, corporate social responsibility (CSR), and ethical business practices. This could include environmental impact reduction, community engagement initiatives, ethical sourcing practices, and diversity and inclusion policies.</a:t>
            </a:r>
          </a:p>
          <a:p>
            <a:endParaRPr lang="en-US" dirty="0"/>
          </a:p>
        </p:txBody>
      </p:sp>
    </p:spTree>
    <p:extLst>
      <p:ext uri="{BB962C8B-B14F-4D97-AF65-F5344CB8AC3E}">
        <p14:creationId xmlns:p14="http://schemas.microsoft.com/office/powerpoint/2010/main" val="1353564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E844CED-5D64-A14C-6D1D-41CCCA57EE03}"/>
              </a:ext>
            </a:extLst>
          </p:cNvPr>
          <p:cNvPicPr>
            <a:picLocks noGrp="1" noChangeAspect="1"/>
          </p:cNvPicPr>
          <p:nvPr>
            <p:ph idx="1"/>
          </p:nvPr>
        </p:nvPicPr>
        <p:blipFill>
          <a:blip r:embed="rId2"/>
          <a:stretch>
            <a:fillRect/>
          </a:stretch>
        </p:blipFill>
        <p:spPr>
          <a:xfrm>
            <a:off x="643467" y="702733"/>
            <a:ext cx="10905066" cy="5452533"/>
          </a:xfrm>
          <a:prstGeom prst="rect">
            <a:avLst/>
          </a:prstGeom>
          <a:ln>
            <a:noFill/>
          </a:ln>
        </p:spPr>
      </p:pic>
    </p:spTree>
    <p:extLst>
      <p:ext uri="{BB962C8B-B14F-4D97-AF65-F5344CB8AC3E}">
        <p14:creationId xmlns:p14="http://schemas.microsoft.com/office/powerpoint/2010/main" val="986738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BCAA8BA-E824-B314-3BCC-0E788B589D69}"/>
              </a:ext>
            </a:extLst>
          </p:cNvPr>
          <p:cNvPicPr>
            <a:picLocks noGrp="1" noChangeAspect="1"/>
          </p:cNvPicPr>
          <p:nvPr>
            <p:ph idx="1"/>
          </p:nvPr>
        </p:nvPicPr>
        <p:blipFill>
          <a:blip r:embed="rId2"/>
          <a:stretch>
            <a:fillRect/>
          </a:stretch>
        </p:blipFill>
        <p:spPr>
          <a:xfrm>
            <a:off x="790223" y="643467"/>
            <a:ext cx="10611553" cy="5571065"/>
          </a:xfrm>
          <a:prstGeom prst="rect">
            <a:avLst/>
          </a:prstGeom>
          <a:ln>
            <a:noFill/>
          </a:ln>
        </p:spPr>
      </p:pic>
    </p:spTree>
    <p:extLst>
      <p:ext uri="{BB962C8B-B14F-4D97-AF65-F5344CB8AC3E}">
        <p14:creationId xmlns:p14="http://schemas.microsoft.com/office/powerpoint/2010/main" val="1702947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C9B7717-6523-7F73-DAA0-97ABBA18662C}"/>
              </a:ext>
            </a:extLst>
          </p:cNvPr>
          <p:cNvPicPr>
            <a:picLocks noGrp="1" noChangeAspect="1"/>
          </p:cNvPicPr>
          <p:nvPr>
            <p:ph idx="1"/>
          </p:nvPr>
        </p:nvPicPr>
        <p:blipFill>
          <a:blip r:embed="rId2"/>
          <a:stretch>
            <a:fillRect/>
          </a:stretch>
        </p:blipFill>
        <p:spPr>
          <a:xfrm>
            <a:off x="643467" y="661839"/>
            <a:ext cx="10905066" cy="5534321"/>
          </a:xfrm>
          <a:prstGeom prst="rect">
            <a:avLst/>
          </a:prstGeom>
          <a:ln>
            <a:noFill/>
          </a:ln>
        </p:spPr>
      </p:pic>
    </p:spTree>
    <p:extLst>
      <p:ext uri="{BB962C8B-B14F-4D97-AF65-F5344CB8AC3E}">
        <p14:creationId xmlns:p14="http://schemas.microsoft.com/office/powerpoint/2010/main" val="961375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B47F9E4-E563-88C3-072F-D44467FE7F53}"/>
              </a:ext>
            </a:extLst>
          </p:cNvPr>
          <p:cNvPicPr>
            <a:picLocks noGrp="1" noChangeAspect="1"/>
          </p:cNvPicPr>
          <p:nvPr>
            <p:ph idx="1"/>
          </p:nvPr>
        </p:nvPicPr>
        <p:blipFill>
          <a:blip r:embed="rId2"/>
          <a:stretch>
            <a:fillRect/>
          </a:stretch>
        </p:blipFill>
        <p:spPr>
          <a:xfrm>
            <a:off x="2014634" y="643467"/>
            <a:ext cx="8162732" cy="5571065"/>
          </a:xfrm>
          <a:prstGeom prst="rect">
            <a:avLst/>
          </a:prstGeom>
          <a:ln>
            <a:noFill/>
          </a:ln>
        </p:spPr>
      </p:pic>
    </p:spTree>
    <p:extLst>
      <p:ext uri="{BB962C8B-B14F-4D97-AF65-F5344CB8AC3E}">
        <p14:creationId xmlns:p14="http://schemas.microsoft.com/office/powerpoint/2010/main" val="3956446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446F747-5059-9CCA-26A8-CFA4208A7BF4}"/>
              </a:ext>
            </a:extLst>
          </p:cNvPr>
          <p:cNvPicPr>
            <a:picLocks noGrp="1" noChangeAspect="1"/>
          </p:cNvPicPr>
          <p:nvPr>
            <p:ph idx="1"/>
          </p:nvPr>
        </p:nvPicPr>
        <p:blipFill>
          <a:blip r:embed="rId2"/>
          <a:stretch>
            <a:fillRect/>
          </a:stretch>
        </p:blipFill>
        <p:spPr>
          <a:xfrm>
            <a:off x="1187573" y="643467"/>
            <a:ext cx="9816854" cy="5571065"/>
          </a:xfrm>
          <a:prstGeom prst="rect">
            <a:avLst/>
          </a:prstGeom>
          <a:ln>
            <a:noFill/>
          </a:ln>
        </p:spPr>
      </p:pic>
    </p:spTree>
    <p:extLst>
      <p:ext uri="{BB962C8B-B14F-4D97-AF65-F5344CB8AC3E}">
        <p14:creationId xmlns:p14="http://schemas.microsoft.com/office/powerpoint/2010/main" val="40122648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146826B-61E9-3932-A25D-9F3A858649AD}"/>
              </a:ext>
            </a:extLst>
          </p:cNvPr>
          <p:cNvPicPr>
            <a:picLocks noGrp="1" noChangeAspect="1"/>
          </p:cNvPicPr>
          <p:nvPr>
            <p:ph idx="1"/>
          </p:nvPr>
        </p:nvPicPr>
        <p:blipFill>
          <a:blip r:embed="rId2"/>
          <a:stretch>
            <a:fillRect/>
          </a:stretch>
        </p:blipFill>
        <p:spPr>
          <a:xfrm>
            <a:off x="1251596" y="643467"/>
            <a:ext cx="9688808" cy="5571065"/>
          </a:xfrm>
          <a:prstGeom prst="rect">
            <a:avLst/>
          </a:prstGeom>
          <a:ln>
            <a:noFill/>
          </a:ln>
        </p:spPr>
      </p:pic>
    </p:spTree>
    <p:extLst>
      <p:ext uri="{BB962C8B-B14F-4D97-AF65-F5344CB8AC3E}">
        <p14:creationId xmlns:p14="http://schemas.microsoft.com/office/powerpoint/2010/main" val="3499919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F35B-EF89-84B9-6E24-09BFF0356B74}"/>
              </a:ext>
            </a:extLst>
          </p:cNvPr>
          <p:cNvSpPr>
            <a:spLocks noGrp="1"/>
          </p:cNvSpPr>
          <p:nvPr>
            <p:ph type="title"/>
          </p:nvPr>
        </p:nvSpPr>
        <p:spPr/>
        <p:txBody>
          <a:bodyPr/>
          <a:lstStyle/>
          <a:p>
            <a:r>
              <a:rPr lang="en-US" dirty="0"/>
              <a:t>Project Management</a:t>
            </a:r>
          </a:p>
        </p:txBody>
      </p:sp>
      <p:sp>
        <p:nvSpPr>
          <p:cNvPr id="3" name="Content Placeholder 2">
            <a:extLst>
              <a:ext uri="{FF2B5EF4-FFF2-40B4-BE49-F238E27FC236}">
                <a16:creationId xmlns:a16="http://schemas.microsoft.com/office/drawing/2014/main" id="{856A7A69-6C9F-8418-3C80-8CA2A3E4DD5A}"/>
              </a:ext>
            </a:extLst>
          </p:cNvPr>
          <p:cNvSpPr>
            <a:spLocks noGrp="1"/>
          </p:cNvSpPr>
          <p:nvPr>
            <p:ph idx="1"/>
          </p:nvPr>
        </p:nvSpPr>
        <p:spPr/>
        <p:txBody>
          <a:bodyPr>
            <a:normAutofit fontScale="70000" lnSpcReduction="20000"/>
          </a:bodyPr>
          <a:lstStyle/>
          <a:p>
            <a:pPr>
              <a:buFont typeface="+mj-lt"/>
              <a:buAutoNum type="arabicPeriod"/>
            </a:pPr>
            <a:r>
              <a:rPr lang="en-US" b="1" dirty="0"/>
              <a:t>Purpose</a:t>
            </a:r>
            <a:r>
              <a:rPr lang="en-US" dirty="0"/>
              <a:t>:</a:t>
            </a:r>
          </a:p>
          <a:p>
            <a:pPr marL="742950" lvl="1" indent="-285750">
              <a:buFont typeface="+mj-lt"/>
              <a:buAutoNum type="arabicPeriod"/>
            </a:pPr>
            <a:r>
              <a:rPr lang="en-US" b="1" dirty="0"/>
              <a:t>Objective</a:t>
            </a:r>
            <a:r>
              <a:rPr lang="en-US" dirty="0"/>
              <a:t>: Project management focuses on achieving specific objectives within a defined scope, budget, and timeline.</a:t>
            </a:r>
          </a:p>
          <a:p>
            <a:pPr marL="742950" lvl="1" indent="-285750">
              <a:buFont typeface="+mj-lt"/>
              <a:buAutoNum type="arabicPeriod"/>
            </a:pPr>
            <a:r>
              <a:rPr lang="en-US" b="1" dirty="0"/>
              <a:t>End Result</a:t>
            </a:r>
            <a:r>
              <a:rPr lang="en-US" dirty="0"/>
              <a:t>: It is primarily concerned with delivering a unique product, service, or result that meets predefined criteria and satisfies stakeholder expectations.</a:t>
            </a:r>
          </a:p>
          <a:p>
            <a:pPr>
              <a:buFont typeface="+mj-lt"/>
              <a:buAutoNum type="arabicPeriod"/>
            </a:pPr>
            <a:r>
              <a:rPr lang="en-US" b="1" dirty="0"/>
              <a:t>Focus</a:t>
            </a:r>
            <a:r>
              <a:rPr lang="en-US" dirty="0"/>
              <a:t>:</a:t>
            </a:r>
          </a:p>
          <a:p>
            <a:pPr marL="742950" lvl="1" indent="-285750">
              <a:buFont typeface="+mj-lt"/>
              <a:buAutoNum type="arabicPeriod"/>
            </a:pPr>
            <a:r>
              <a:rPr lang="en-US" b="1" dirty="0"/>
              <a:t>Scope</a:t>
            </a:r>
            <a:r>
              <a:rPr lang="en-US" dirty="0"/>
              <a:t>: Project management involves managing tasks, resources, timelines, and budgets to complete the project deliverables.</a:t>
            </a:r>
          </a:p>
          <a:p>
            <a:pPr marL="742950" lvl="1" indent="-285750">
              <a:buFont typeface="+mj-lt"/>
              <a:buAutoNum type="arabicPeriod"/>
            </a:pPr>
            <a:r>
              <a:rPr lang="en-US" b="1" dirty="0"/>
              <a:t>Execution</a:t>
            </a:r>
            <a:r>
              <a:rPr lang="en-US" dirty="0"/>
              <a:t>: It emphasizes planning, organizing, and coordinating resources (people, equipment, materials) to execute tasks and achieve project goals efficiently.</a:t>
            </a:r>
          </a:p>
          <a:p>
            <a:pPr>
              <a:buFont typeface="+mj-lt"/>
              <a:buAutoNum type="arabicPeriod"/>
            </a:pPr>
            <a:r>
              <a:rPr lang="en-US" b="1" dirty="0"/>
              <a:t>Characteristics</a:t>
            </a:r>
            <a:r>
              <a:rPr lang="en-US" dirty="0"/>
              <a:t>:</a:t>
            </a:r>
          </a:p>
          <a:p>
            <a:pPr marL="742950" lvl="1" indent="-285750">
              <a:buFont typeface="+mj-lt"/>
              <a:buAutoNum type="arabicPeriod"/>
            </a:pPr>
            <a:r>
              <a:rPr lang="en-US" b="1" dirty="0"/>
              <a:t>Structured Approach</a:t>
            </a:r>
            <a:r>
              <a:rPr lang="en-US" dirty="0"/>
              <a:t>: Project management follows a structured methodology (e.g., Agile, Waterfall) with defined phases (initiation, planning, execution, monitoring, closing).</a:t>
            </a:r>
          </a:p>
          <a:p>
            <a:pPr marL="742950" lvl="1" indent="-285750">
              <a:buFont typeface="+mj-lt"/>
              <a:buAutoNum type="arabicPeriod"/>
            </a:pPr>
            <a:r>
              <a:rPr lang="en-US" b="1" dirty="0"/>
              <a:t>Measurable Outcomes</a:t>
            </a:r>
            <a:r>
              <a:rPr lang="en-US" dirty="0"/>
              <a:t>: Success is often measured by deliverables completed on time, within budget, and meeting quality standards.</a:t>
            </a:r>
          </a:p>
          <a:p>
            <a:pPr>
              <a:buFont typeface="+mj-lt"/>
              <a:buAutoNum type="arabicPeriod"/>
            </a:pPr>
            <a:r>
              <a:rPr lang="en-US" b="1" dirty="0"/>
              <a:t>Examples</a:t>
            </a:r>
            <a:r>
              <a:rPr lang="en-US" dirty="0"/>
              <a:t>:</a:t>
            </a:r>
          </a:p>
          <a:p>
            <a:pPr marL="742950" lvl="1" indent="-285750">
              <a:buFont typeface="+mj-lt"/>
              <a:buAutoNum type="arabicPeriod"/>
            </a:pPr>
            <a:r>
              <a:rPr lang="en-US" b="1" dirty="0"/>
              <a:t>Examples</a:t>
            </a:r>
            <a:r>
              <a:rPr lang="en-US" dirty="0"/>
              <a:t>: Developing a new software application, constructing a building, organizing an event, or implementing a marketing campaign.</a:t>
            </a:r>
          </a:p>
          <a:p>
            <a:pPr marL="0" indent="0">
              <a:buNone/>
            </a:pPr>
            <a:endParaRPr lang="en-US" dirty="0"/>
          </a:p>
        </p:txBody>
      </p:sp>
    </p:spTree>
    <p:extLst>
      <p:ext uri="{BB962C8B-B14F-4D97-AF65-F5344CB8AC3E}">
        <p14:creationId xmlns:p14="http://schemas.microsoft.com/office/powerpoint/2010/main" val="1978203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ackboard with white text&#10;&#10;Description automatically generated">
            <a:extLst>
              <a:ext uri="{FF2B5EF4-FFF2-40B4-BE49-F238E27FC236}">
                <a16:creationId xmlns:a16="http://schemas.microsoft.com/office/drawing/2014/main" id="{FC89C059-973D-46CC-8010-01EE35CBFFD1}"/>
              </a:ext>
            </a:extLst>
          </p:cNvPr>
          <p:cNvPicPr>
            <a:picLocks noGrp="1" noChangeAspect="1"/>
          </p:cNvPicPr>
          <p:nvPr>
            <p:ph idx="1"/>
          </p:nvPr>
        </p:nvPicPr>
        <p:blipFill>
          <a:blip r:embed="rId2"/>
          <a:stretch>
            <a:fillRect/>
          </a:stretch>
        </p:blipFill>
        <p:spPr>
          <a:xfrm>
            <a:off x="1209100" y="643467"/>
            <a:ext cx="9773799" cy="5571065"/>
          </a:xfrm>
          <a:prstGeom prst="rect">
            <a:avLst/>
          </a:prstGeom>
          <a:ln>
            <a:noFill/>
          </a:ln>
        </p:spPr>
      </p:pic>
    </p:spTree>
    <p:extLst>
      <p:ext uri="{BB962C8B-B14F-4D97-AF65-F5344CB8AC3E}">
        <p14:creationId xmlns:p14="http://schemas.microsoft.com/office/powerpoint/2010/main" val="1974422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01F85D5-65AF-CEEB-EB7A-015D79A19FC3}"/>
              </a:ext>
            </a:extLst>
          </p:cNvPr>
          <p:cNvPicPr>
            <a:picLocks noGrp="1" noChangeAspect="1"/>
          </p:cNvPicPr>
          <p:nvPr>
            <p:ph idx="1"/>
          </p:nvPr>
        </p:nvPicPr>
        <p:blipFill>
          <a:blip r:embed="rId2"/>
          <a:stretch>
            <a:fillRect/>
          </a:stretch>
        </p:blipFill>
        <p:spPr>
          <a:xfrm>
            <a:off x="1293357" y="643467"/>
            <a:ext cx="9605286" cy="5571065"/>
          </a:xfrm>
          <a:prstGeom prst="rect">
            <a:avLst/>
          </a:prstGeom>
          <a:ln>
            <a:noFill/>
          </a:ln>
        </p:spPr>
      </p:pic>
    </p:spTree>
    <p:extLst>
      <p:ext uri="{BB962C8B-B14F-4D97-AF65-F5344CB8AC3E}">
        <p14:creationId xmlns:p14="http://schemas.microsoft.com/office/powerpoint/2010/main" val="603763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4F35E9B-9806-AF97-C144-2A9EAA544697}"/>
              </a:ext>
            </a:extLst>
          </p:cNvPr>
          <p:cNvPicPr>
            <a:picLocks noGrp="1" noChangeAspect="1"/>
          </p:cNvPicPr>
          <p:nvPr>
            <p:ph idx="1"/>
          </p:nvPr>
        </p:nvPicPr>
        <p:blipFill>
          <a:blip r:embed="rId2"/>
          <a:stretch>
            <a:fillRect/>
          </a:stretch>
        </p:blipFill>
        <p:spPr>
          <a:xfrm>
            <a:off x="3658659" y="643467"/>
            <a:ext cx="4874681" cy="5571065"/>
          </a:xfrm>
          <a:prstGeom prst="rect">
            <a:avLst/>
          </a:prstGeom>
          <a:ln>
            <a:noFill/>
          </a:ln>
        </p:spPr>
      </p:pic>
    </p:spTree>
    <p:extLst>
      <p:ext uri="{BB962C8B-B14F-4D97-AF65-F5344CB8AC3E}">
        <p14:creationId xmlns:p14="http://schemas.microsoft.com/office/powerpoint/2010/main" val="38214273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A54F3E2-A51B-6309-E4B7-F7A5F94B2A02}"/>
              </a:ext>
            </a:extLst>
          </p:cNvPr>
          <p:cNvPicPr>
            <a:picLocks noGrp="1" noChangeAspect="1"/>
          </p:cNvPicPr>
          <p:nvPr>
            <p:ph idx="1"/>
          </p:nvPr>
        </p:nvPicPr>
        <p:blipFill>
          <a:blip r:embed="rId2"/>
          <a:stretch>
            <a:fillRect/>
          </a:stretch>
        </p:blipFill>
        <p:spPr>
          <a:xfrm>
            <a:off x="1922917" y="643467"/>
            <a:ext cx="8346165" cy="5571065"/>
          </a:xfrm>
          <a:prstGeom prst="rect">
            <a:avLst/>
          </a:prstGeom>
          <a:ln>
            <a:noFill/>
          </a:ln>
        </p:spPr>
      </p:pic>
    </p:spTree>
    <p:extLst>
      <p:ext uri="{BB962C8B-B14F-4D97-AF65-F5344CB8AC3E}">
        <p14:creationId xmlns:p14="http://schemas.microsoft.com/office/powerpoint/2010/main" val="3276779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5E16F87-E627-B4A4-C43E-05F5584603DC}"/>
              </a:ext>
            </a:extLst>
          </p:cNvPr>
          <p:cNvPicPr>
            <a:picLocks noGrp="1" noChangeAspect="1"/>
          </p:cNvPicPr>
          <p:nvPr>
            <p:ph idx="1"/>
          </p:nvPr>
        </p:nvPicPr>
        <p:blipFill>
          <a:blip r:embed="rId2"/>
          <a:stretch>
            <a:fillRect/>
          </a:stretch>
        </p:blipFill>
        <p:spPr>
          <a:xfrm>
            <a:off x="2116667" y="643467"/>
            <a:ext cx="7958665" cy="5571065"/>
          </a:xfrm>
          <a:prstGeom prst="rect">
            <a:avLst/>
          </a:prstGeom>
          <a:ln>
            <a:noFill/>
          </a:ln>
        </p:spPr>
      </p:pic>
    </p:spTree>
    <p:extLst>
      <p:ext uri="{BB962C8B-B14F-4D97-AF65-F5344CB8AC3E}">
        <p14:creationId xmlns:p14="http://schemas.microsoft.com/office/powerpoint/2010/main" val="65190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FEF37A6-94BC-FE65-BB46-DDBDC0B1CE73}"/>
              </a:ext>
            </a:extLst>
          </p:cNvPr>
          <p:cNvPicPr>
            <a:picLocks noGrp="1" noChangeAspect="1"/>
          </p:cNvPicPr>
          <p:nvPr>
            <p:ph idx="1"/>
          </p:nvPr>
        </p:nvPicPr>
        <p:blipFill>
          <a:blip r:embed="rId2"/>
          <a:stretch>
            <a:fillRect/>
          </a:stretch>
        </p:blipFill>
        <p:spPr>
          <a:xfrm>
            <a:off x="1272567" y="643467"/>
            <a:ext cx="9646866" cy="5571065"/>
          </a:xfrm>
          <a:prstGeom prst="rect">
            <a:avLst/>
          </a:prstGeom>
          <a:ln>
            <a:noFill/>
          </a:ln>
        </p:spPr>
      </p:pic>
    </p:spTree>
    <p:extLst>
      <p:ext uri="{BB962C8B-B14F-4D97-AF65-F5344CB8AC3E}">
        <p14:creationId xmlns:p14="http://schemas.microsoft.com/office/powerpoint/2010/main" val="41588253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C454608-4F27-C2CE-6D5C-A3EA7F608F2E}"/>
              </a:ext>
            </a:extLst>
          </p:cNvPr>
          <p:cNvPicPr>
            <a:picLocks noGrp="1" noChangeAspect="1"/>
          </p:cNvPicPr>
          <p:nvPr>
            <p:ph idx="1"/>
          </p:nvPr>
        </p:nvPicPr>
        <p:blipFill>
          <a:blip r:embed="rId2"/>
          <a:stretch>
            <a:fillRect/>
          </a:stretch>
        </p:blipFill>
        <p:spPr>
          <a:xfrm>
            <a:off x="1843278" y="643467"/>
            <a:ext cx="8505444" cy="5571065"/>
          </a:xfrm>
          <a:prstGeom prst="rect">
            <a:avLst/>
          </a:prstGeom>
          <a:ln>
            <a:noFill/>
          </a:ln>
        </p:spPr>
      </p:pic>
    </p:spTree>
    <p:extLst>
      <p:ext uri="{BB962C8B-B14F-4D97-AF65-F5344CB8AC3E}">
        <p14:creationId xmlns:p14="http://schemas.microsoft.com/office/powerpoint/2010/main" val="16547562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E025021-6D5E-222D-62B3-B754CABD9213}"/>
              </a:ext>
            </a:extLst>
          </p:cNvPr>
          <p:cNvPicPr>
            <a:picLocks noGrp="1" noChangeAspect="1"/>
          </p:cNvPicPr>
          <p:nvPr>
            <p:ph idx="1"/>
          </p:nvPr>
        </p:nvPicPr>
        <p:blipFill>
          <a:blip r:embed="rId2"/>
          <a:stretch>
            <a:fillRect/>
          </a:stretch>
        </p:blipFill>
        <p:spPr>
          <a:xfrm>
            <a:off x="1054312" y="643467"/>
            <a:ext cx="10083375" cy="5571065"/>
          </a:xfrm>
          <a:prstGeom prst="rect">
            <a:avLst/>
          </a:prstGeom>
          <a:ln>
            <a:noFill/>
          </a:ln>
        </p:spPr>
      </p:pic>
    </p:spTree>
    <p:extLst>
      <p:ext uri="{BB962C8B-B14F-4D97-AF65-F5344CB8AC3E}">
        <p14:creationId xmlns:p14="http://schemas.microsoft.com/office/powerpoint/2010/main" val="15396449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724ABC8-A102-6DE3-1958-A63E47038516}"/>
              </a:ext>
            </a:extLst>
          </p:cNvPr>
          <p:cNvPicPr>
            <a:picLocks noGrp="1" noChangeAspect="1"/>
          </p:cNvPicPr>
          <p:nvPr>
            <p:ph idx="1"/>
          </p:nvPr>
        </p:nvPicPr>
        <p:blipFill>
          <a:blip r:embed="rId2"/>
          <a:stretch>
            <a:fillRect/>
          </a:stretch>
        </p:blipFill>
        <p:spPr>
          <a:xfrm>
            <a:off x="1293357" y="643467"/>
            <a:ext cx="9605286" cy="5571065"/>
          </a:xfrm>
          <a:prstGeom prst="rect">
            <a:avLst/>
          </a:prstGeom>
          <a:ln>
            <a:noFill/>
          </a:ln>
        </p:spPr>
      </p:pic>
    </p:spTree>
    <p:extLst>
      <p:ext uri="{BB962C8B-B14F-4D97-AF65-F5344CB8AC3E}">
        <p14:creationId xmlns:p14="http://schemas.microsoft.com/office/powerpoint/2010/main" val="2672913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B2FAEF8-5CF6-2A67-8B54-945BA68591AD}"/>
              </a:ext>
            </a:extLst>
          </p:cNvPr>
          <p:cNvPicPr>
            <a:picLocks noGrp="1" noChangeAspect="1"/>
          </p:cNvPicPr>
          <p:nvPr>
            <p:ph idx="1"/>
          </p:nvPr>
        </p:nvPicPr>
        <p:blipFill>
          <a:blip r:embed="rId2"/>
          <a:stretch>
            <a:fillRect/>
          </a:stretch>
        </p:blipFill>
        <p:spPr>
          <a:xfrm>
            <a:off x="1922917" y="643467"/>
            <a:ext cx="8346165" cy="5571065"/>
          </a:xfrm>
          <a:prstGeom prst="rect">
            <a:avLst/>
          </a:prstGeom>
          <a:ln>
            <a:noFill/>
          </a:ln>
        </p:spPr>
      </p:pic>
    </p:spTree>
    <p:extLst>
      <p:ext uri="{BB962C8B-B14F-4D97-AF65-F5344CB8AC3E}">
        <p14:creationId xmlns:p14="http://schemas.microsoft.com/office/powerpoint/2010/main" val="2730999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32D00-279B-40B1-2F4B-D5CCE49AD7EF}"/>
              </a:ext>
            </a:extLst>
          </p:cNvPr>
          <p:cNvSpPr>
            <a:spLocks noGrp="1"/>
          </p:cNvSpPr>
          <p:nvPr>
            <p:ph type="title"/>
          </p:nvPr>
        </p:nvSpPr>
        <p:spPr/>
        <p:txBody>
          <a:bodyPr/>
          <a:lstStyle/>
          <a:p>
            <a:r>
              <a:rPr lang="en-US" dirty="0"/>
              <a:t>Change Management</a:t>
            </a:r>
          </a:p>
        </p:txBody>
      </p:sp>
      <p:sp>
        <p:nvSpPr>
          <p:cNvPr id="3" name="Content Placeholder 2">
            <a:extLst>
              <a:ext uri="{FF2B5EF4-FFF2-40B4-BE49-F238E27FC236}">
                <a16:creationId xmlns:a16="http://schemas.microsoft.com/office/drawing/2014/main" id="{1CC3D073-8572-F831-9FAB-F35D3DB005C8}"/>
              </a:ext>
            </a:extLst>
          </p:cNvPr>
          <p:cNvSpPr>
            <a:spLocks noGrp="1"/>
          </p:cNvSpPr>
          <p:nvPr>
            <p:ph idx="1"/>
          </p:nvPr>
        </p:nvSpPr>
        <p:spPr/>
        <p:txBody>
          <a:bodyPr>
            <a:normAutofit fontScale="70000" lnSpcReduction="20000"/>
          </a:bodyPr>
          <a:lstStyle/>
          <a:p>
            <a:pPr>
              <a:buFont typeface="+mj-lt"/>
              <a:buAutoNum type="arabicPeriod"/>
            </a:pPr>
            <a:r>
              <a:rPr lang="en-US" b="1" dirty="0"/>
              <a:t>Purpose</a:t>
            </a:r>
            <a:r>
              <a:rPr lang="en-US" dirty="0"/>
              <a:t>:</a:t>
            </a:r>
          </a:p>
          <a:p>
            <a:pPr marL="742950" lvl="1" indent="-285750">
              <a:buFont typeface="+mj-lt"/>
              <a:buAutoNum type="arabicPeriod"/>
            </a:pPr>
            <a:r>
              <a:rPr lang="en-US" b="1" dirty="0"/>
              <a:t>Objective</a:t>
            </a:r>
            <a:r>
              <a:rPr lang="en-US" dirty="0"/>
              <a:t>: Change management focuses on guiding individuals, teams, and organizations through transitions to achieve desired outcomes from a change initiative.</a:t>
            </a:r>
          </a:p>
          <a:p>
            <a:pPr marL="742950" lvl="1" indent="-285750">
              <a:buFont typeface="+mj-lt"/>
              <a:buAutoNum type="arabicPeriod"/>
            </a:pPr>
            <a:r>
              <a:rPr lang="en-US" b="1" dirty="0"/>
              <a:t>End Result</a:t>
            </a:r>
            <a:r>
              <a:rPr lang="en-US" dirty="0"/>
              <a:t>: It aims to ensure that changes are implemented successfully, adoption is maximized, and desired benefits are realized.</a:t>
            </a:r>
          </a:p>
          <a:p>
            <a:pPr>
              <a:buFont typeface="+mj-lt"/>
              <a:buAutoNum type="arabicPeriod"/>
            </a:pPr>
            <a:r>
              <a:rPr lang="en-US" b="1" dirty="0"/>
              <a:t>Focus</a:t>
            </a:r>
            <a:r>
              <a:rPr lang="en-US" dirty="0"/>
              <a:t>:</a:t>
            </a:r>
          </a:p>
          <a:p>
            <a:pPr marL="742950" lvl="1" indent="-285750">
              <a:buFont typeface="+mj-lt"/>
              <a:buAutoNum type="arabicPeriod"/>
            </a:pPr>
            <a:r>
              <a:rPr lang="en-US" b="1" dirty="0"/>
              <a:t>People and Culture</a:t>
            </a:r>
            <a:r>
              <a:rPr lang="en-US" dirty="0"/>
              <a:t>: Change management centers on addressing the human side of change, including managing resistance, communication, and stakeholder engagement.</a:t>
            </a:r>
          </a:p>
          <a:p>
            <a:pPr marL="742950" lvl="1" indent="-285750">
              <a:buFont typeface="+mj-lt"/>
              <a:buAutoNum type="arabicPeriod"/>
            </a:pPr>
            <a:r>
              <a:rPr lang="en-US" b="1" dirty="0"/>
              <a:t>Behavioral Change</a:t>
            </a:r>
            <a:r>
              <a:rPr lang="en-US" dirty="0"/>
              <a:t>: It emphasizes helping individuals and teams adapt to new processes, systems, roles, and ways of working.</a:t>
            </a:r>
          </a:p>
          <a:p>
            <a:pPr>
              <a:buFont typeface="+mj-lt"/>
              <a:buAutoNum type="arabicPeriod"/>
            </a:pPr>
            <a:r>
              <a:rPr lang="en-US" b="1" dirty="0"/>
              <a:t>Characteristics</a:t>
            </a:r>
            <a:r>
              <a:rPr lang="en-US" dirty="0"/>
              <a:t>:</a:t>
            </a:r>
          </a:p>
          <a:p>
            <a:pPr marL="742950" lvl="1" indent="-285750">
              <a:buFont typeface="+mj-lt"/>
              <a:buAutoNum type="arabicPeriod"/>
            </a:pPr>
            <a:r>
              <a:rPr lang="en-US" b="1" dirty="0"/>
              <a:t>Adaptive Approach</a:t>
            </a:r>
            <a:r>
              <a:rPr lang="en-US" dirty="0"/>
              <a:t>: Change management utilizes strategies and techniques to facilitate smooth transitions, minimize disruptions, and maintain productivity during change.</a:t>
            </a:r>
          </a:p>
          <a:p>
            <a:pPr marL="742950" lvl="1" indent="-285750">
              <a:buFont typeface="+mj-lt"/>
              <a:buAutoNum type="arabicPeriod"/>
            </a:pPr>
            <a:r>
              <a:rPr lang="en-US" b="1" dirty="0"/>
              <a:t>Continuous Engagement</a:t>
            </a:r>
            <a:r>
              <a:rPr lang="en-US" dirty="0"/>
              <a:t>: It involves ongoing communication, training, and support to ensure stakeholders understand, accept, and embrace the change.</a:t>
            </a:r>
          </a:p>
          <a:p>
            <a:pPr>
              <a:buFont typeface="+mj-lt"/>
              <a:buAutoNum type="arabicPeriod"/>
            </a:pPr>
            <a:r>
              <a:rPr lang="en-US" b="1" dirty="0"/>
              <a:t>Examples</a:t>
            </a:r>
            <a:r>
              <a:rPr lang="en-US" dirty="0"/>
              <a:t>:</a:t>
            </a:r>
          </a:p>
          <a:p>
            <a:pPr marL="742950" lvl="1" indent="-285750">
              <a:buFont typeface="+mj-lt"/>
              <a:buAutoNum type="arabicPeriod"/>
            </a:pPr>
            <a:r>
              <a:rPr lang="en-US" b="1" dirty="0"/>
              <a:t>Examples</a:t>
            </a:r>
            <a:r>
              <a:rPr lang="en-US" dirty="0"/>
              <a:t>: Implementing a new organizational structure, adopting a new technology platform, transitioning to new business processes, or merging with another company.</a:t>
            </a:r>
          </a:p>
          <a:p>
            <a:endParaRPr lang="en-US" dirty="0"/>
          </a:p>
        </p:txBody>
      </p:sp>
    </p:spTree>
    <p:extLst>
      <p:ext uri="{BB962C8B-B14F-4D97-AF65-F5344CB8AC3E}">
        <p14:creationId xmlns:p14="http://schemas.microsoft.com/office/powerpoint/2010/main" val="37833178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36CBF29-4EEE-D697-464F-205676D98328}"/>
              </a:ext>
            </a:extLst>
          </p:cNvPr>
          <p:cNvPicPr>
            <a:picLocks noGrp="1" noChangeAspect="1"/>
          </p:cNvPicPr>
          <p:nvPr>
            <p:ph idx="1"/>
          </p:nvPr>
        </p:nvPicPr>
        <p:blipFill>
          <a:blip r:embed="rId2"/>
          <a:stretch>
            <a:fillRect/>
          </a:stretch>
        </p:blipFill>
        <p:spPr>
          <a:xfrm>
            <a:off x="1354667" y="643467"/>
            <a:ext cx="9482666" cy="5571065"/>
          </a:xfrm>
          <a:prstGeom prst="rect">
            <a:avLst/>
          </a:prstGeom>
          <a:ln>
            <a:noFill/>
          </a:ln>
        </p:spPr>
      </p:pic>
    </p:spTree>
    <p:extLst>
      <p:ext uri="{BB962C8B-B14F-4D97-AF65-F5344CB8AC3E}">
        <p14:creationId xmlns:p14="http://schemas.microsoft.com/office/powerpoint/2010/main" val="33376645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67ACF80-85EC-AD15-0712-A93B2BDB5BF4}"/>
              </a:ext>
            </a:extLst>
          </p:cNvPr>
          <p:cNvPicPr>
            <a:picLocks noGrp="1" noChangeAspect="1"/>
          </p:cNvPicPr>
          <p:nvPr>
            <p:ph idx="1"/>
          </p:nvPr>
        </p:nvPicPr>
        <p:blipFill>
          <a:blip r:embed="rId2"/>
          <a:stretch>
            <a:fillRect/>
          </a:stretch>
        </p:blipFill>
        <p:spPr>
          <a:xfrm>
            <a:off x="840278" y="643467"/>
            <a:ext cx="10511443" cy="5571065"/>
          </a:xfrm>
          <a:prstGeom prst="rect">
            <a:avLst/>
          </a:prstGeom>
          <a:ln>
            <a:noFill/>
          </a:ln>
        </p:spPr>
      </p:pic>
    </p:spTree>
    <p:extLst>
      <p:ext uri="{BB962C8B-B14F-4D97-AF65-F5344CB8AC3E}">
        <p14:creationId xmlns:p14="http://schemas.microsoft.com/office/powerpoint/2010/main" val="6288416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B4EBE20-CF0C-AB1A-CA04-E045318FC2A7}"/>
              </a:ext>
            </a:extLst>
          </p:cNvPr>
          <p:cNvPicPr>
            <a:picLocks noGrp="1" noChangeAspect="1"/>
          </p:cNvPicPr>
          <p:nvPr>
            <p:ph idx="1"/>
          </p:nvPr>
        </p:nvPicPr>
        <p:blipFill>
          <a:blip r:embed="rId2"/>
          <a:stretch>
            <a:fillRect/>
          </a:stretch>
        </p:blipFill>
        <p:spPr>
          <a:xfrm>
            <a:off x="3051702" y="643467"/>
            <a:ext cx="6088595" cy="5571065"/>
          </a:xfrm>
          <a:prstGeom prst="rect">
            <a:avLst/>
          </a:prstGeom>
          <a:ln>
            <a:noFill/>
          </a:ln>
        </p:spPr>
      </p:pic>
    </p:spTree>
    <p:extLst>
      <p:ext uri="{BB962C8B-B14F-4D97-AF65-F5344CB8AC3E}">
        <p14:creationId xmlns:p14="http://schemas.microsoft.com/office/powerpoint/2010/main" val="2825853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A10DAB5-99A5-1340-0811-54B06944DE6C}"/>
              </a:ext>
            </a:extLst>
          </p:cNvPr>
          <p:cNvPicPr>
            <a:picLocks noGrp="1" noChangeAspect="1"/>
          </p:cNvPicPr>
          <p:nvPr>
            <p:ph idx="1"/>
          </p:nvPr>
        </p:nvPicPr>
        <p:blipFill>
          <a:blip r:embed="rId2"/>
          <a:stretch>
            <a:fillRect/>
          </a:stretch>
        </p:blipFill>
        <p:spPr>
          <a:xfrm>
            <a:off x="2624932" y="643467"/>
            <a:ext cx="6942136" cy="5571065"/>
          </a:xfrm>
          <a:prstGeom prst="rect">
            <a:avLst/>
          </a:prstGeom>
          <a:ln>
            <a:noFill/>
          </a:ln>
        </p:spPr>
      </p:pic>
    </p:spTree>
    <p:extLst>
      <p:ext uri="{BB962C8B-B14F-4D97-AF65-F5344CB8AC3E}">
        <p14:creationId xmlns:p14="http://schemas.microsoft.com/office/powerpoint/2010/main" val="9843423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21AE101-2387-1729-D45E-36A0313877DA}"/>
              </a:ext>
            </a:extLst>
          </p:cNvPr>
          <p:cNvPicPr>
            <a:picLocks noGrp="1" noChangeAspect="1"/>
          </p:cNvPicPr>
          <p:nvPr>
            <p:ph idx="1"/>
          </p:nvPr>
        </p:nvPicPr>
        <p:blipFill>
          <a:blip r:embed="rId2"/>
          <a:stretch>
            <a:fillRect/>
          </a:stretch>
        </p:blipFill>
        <p:spPr>
          <a:xfrm>
            <a:off x="1639147" y="643467"/>
            <a:ext cx="8913705" cy="5571065"/>
          </a:xfrm>
          <a:prstGeom prst="rect">
            <a:avLst/>
          </a:prstGeom>
          <a:ln>
            <a:noFill/>
          </a:ln>
        </p:spPr>
      </p:pic>
    </p:spTree>
    <p:extLst>
      <p:ext uri="{BB962C8B-B14F-4D97-AF65-F5344CB8AC3E}">
        <p14:creationId xmlns:p14="http://schemas.microsoft.com/office/powerpoint/2010/main" val="1517927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BBFF7DA-02EA-6780-ECC9-1942248A1FD4}"/>
              </a:ext>
            </a:extLst>
          </p:cNvPr>
          <p:cNvPicPr>
            <a:picLocks noGrp="1" noChangeAspect="1"/>
          </p:cNvPicPr>
          <p:nvPr>
            <p:ph idx="1"/>
          </p:nvPr>
        </p:nvPicPr>
        <p:blipFill>
          <a:blip r:embed="rId2"/>
          <a:stretch>
            <a:fillRect/>
          </a:stretch>
        </p:blipFill>
        <p:spPr>
          <a:xfrm>
            <a:off x="1313970" y="643467"/>
            <a:ext cx="9564059" cy="5571065"/>
          </a:xfrm>
          <a:prstGeom prst="rect">
            <a:avLst/>
          </a:prstGeom>
          <a:ln>
            <a:noFill/>
          </a:ln>
        </p:spPr>
      </p:pic>
    </p:spTree>
    <p:extLst>
      <p:ext uri="{BB962C8B-B14F-4D97-AF65-F5344CB8AC3E}">
        <p14:creationId xmlns:p14="http://schemas.microsoft.com/office/powerpoint/2010/main" val="3389807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D93D2A2-4677-5BC7-3306-48C44F9FCB48}"/>
              </a:ext>
            </a:extLst>
          </p:cNvPr>
          <p:cNvPicPr>
            <a:picLocks noGrp="1" noChangeAspect="1"/>
          </p:cNvPicPr>
          <p:nvPr>
            <p:ph idx="1"/>
          </p:nvPr>
        </p:nvPicPr>
        <p:blipFill>
          <a:blip r:embed="rId2"/>
          <a:stretch>
            <a:fillRect/>
          </a:stretch>
        </p:blipFill>
        <p:spPr>
          <a:xfrm>
            <a:off x="937606" y="643467"/>
            <a:ext cx="10316788" cy="5571065"/>
          </a:xfrm>
          <a:prstGeom prst="rect">
            <a:avLst/>
          </a:prstGeom>
          <a:ln>
            <a:noFill/>
          </a:ln>
        </p:spPr>
      </p:pic>
    </p:spTree>
    <p:extLst>
      <p:ext uri="{BB962C8B-B14F-4D97-AF65-F5344CB8AC3E}">
        <p14:creationId xmlns:p14="http://schemas.microsoft.com/office/powerpoint/2010/main" val="22475758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6115B24-A704-354B-2267-ED31E7790801}"/>
              </a:ext>
            </a:extLst>
          </p:cNvPr>
          <p:cNvPicPr>
            <a:picLocks noGrp="1" noChangeAspect="1"/>
          </p:cNvPicPr>
          <p:nvPr>
            <p:ph idx="1"/>
          </p:nvPr>
        </p:nvPicPr>
        <p:blipFill>
          <a:blip r:embed="rId2"/>
          <a:stretch>
            <a:fillRect/>
          </a:stretch>
        </p:blipFill>
        <p:spPr>
          <a:xfrm>
            <a:off x="1165853" y="643467"/>
            <a:ext cx="9860294" cy="5571065"/>
          </a:xfrm>
          <a:prstGeom prst="rect">
            <a:avLst/>
          </a:prstGeom>
          <a:ln>
            <a:noFill/>
          </a:ln>
        </p:spPr>
      </p:pic>
    </p:spTree>
    <p:extLst>
      <p:ext uri="{BB962C8B-B14F-4D97-AF65-F5344CB8AC3E}">
        <p14:creationId xmlns:p14="http://schemas.microsoft.com/office/powerpoint/2010/main" val="22037527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Business Dashboard Software for Everyone - Klipfolio">
            <a:extLst>
              <a:ext uri="{FF2B5EF4-FFF2-40B4-BE49-F238E27FC236}">
                <a16:creationId xmlns:a16="http://schemas.microsoft.com/office/drawing/2014/main" id="{D5DC8945-3DE4-C219-2F2E-0F61D24503C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4497" b="6143"/>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6370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EDC8-9262-FDFB-3091-4B200F741008}"/>
              </a:ext>
            </a:extLst>
          </p:cNvPr>
          <p:cNvSpPr>
            <a:spLocks noGrp="1"/>
          </p:cNvSpPr>
          <p:nvPr>
            <p:ph type="title"/>
          </p:nvPr>
        </p:nvSpPr>
        <p:spPr/>
        <p:txBody>
          <a:bodyPr/>
          <a:lstStyle/>
          <a:p>
            <a:r>
              <a:rPr lang="en-US" dirty="0"/>
              <a:t>Dashboard</a:t>
            </a:r>
          </a:p>
        </p:txBody>
      </p:sp>
      <p:sp>
        <p:nvSpPr>
          <p:cNvPr id="3" name="Content Placeholder 2">
            <a:extLst>
              <a:ext uri="{FF2B5EF4-FFF2-40B4-BE49-F238E27FC236}">
                <a16:creationId xmlns:a16="http://schemas.microsoft.com/office/drawing/2014/main" id="{5DE063CE-8556-480F-7B4A-F5CE56385C92}"/>
              </a:ext>
            </a:extLst>
          </p:cNvPr>
          <p:cNvSpPr>
            <a:spLocks noGrp="1"/>
          </p:cNvSpPr>
          <p:nvPr>
            <p:ph idx="1"/>
          </p:nvPr>
        </p:nvSpPr>
        <p:spPr/>
        <p:txBody>
          <a:bodyPr>
            <a:normAutofit fontScale="70000" lnSpcReduction="20000"/>
          </a:bodyPr>
          <a:lstStyle/>
          <a:p>
            <a:r>
              <a:rPr lang="en-US" dirty="0"/>
              <a:t>A dashboard in information systems is a visual interface that provides at-a-glance views of key performance indicators (KPIs) and other relevant data points for a particular objective or business process. </a:t>
            </a:r>
          </a:p>
          <a:p>
            <a:r>
              <a:rPr lang="en-US" dirty="0"/>
              <a:t>Dashboards are used to monitor the performance, trends, and outcomes of various aspects of an organization in real-time.</a:t>
            </a:r>
          </a:p>
          <a:p>
            <a:pPr marL="0" indent="0">
              <a:buNone/>
            </a:pPr>
            <a:r>
              <a:rPr lang="en-US" b="1" dirty="0"/>
              <a:t>Need for Dashboards</a:t>
            </a:r>
          </a:p>
          <a:p>
            <a:pPr>
              <a:buFont typeface="+mj-lt"/>
              <a:buAutoNum type="arabicPeriod"/>
            </a:pPr>
            <a:r>
              <a:rPr lang="en-US" b="1" dirty="0"/>
              <a:t>Real-Time Data Monitoring:</a:t>
            </a:r>
            <a:endParaRPr lang="en-US" dirty="0"/>
          </a:p>
          <a:p>
            <a:pPr marL="742950" lvl="1" indent="-285750">
              <a:buFont typeface="+mj-lt"/>
              <a:buAutoNum type="arabicPeriod"/>
            </a:pPr>
            <a:r>
              <a:rPr lang="en-US" b="1" dirty="0"/>
              <a:t>Example:</a:t>
            </a:r>
            <a:r>
              <a:rPr lang="en-US" dirty="0"/>
              <a:t> An engineering college’s administration can use a dashboard to monitor real-time data on student attendance, course enrollments, and faculty performance.</a:t>
            </a:r>
          </a:p>
          <a:p>
            <a:pPr marL="742950" lvl="1" indent="-285750">
              <a:buFont typeface="+mj-lt"/>
              <a:buAutoNum type="arabicPeriod"/>
            </a:pPr>
            <a:r>
              <a:rPr lang="en-US" b="1" dirty="0"/>
              <a:t>Need:</a:t>
            </a:r>
            <a:r>
              <a:rPr lang="en-US" dirty="0"/>
              <a:t> Allows for timely interventions and decision-making, ensuring that any issues are addressed promptly.</a:t>
            </a:r>
          </a:p>
          <a:p>
            <a:pPr>
              <a:buFont typeface="+mj-lt"/>
              <a:buAutoNum type="arabicPeriod"/>
            </a:pPr>
            <a:r>
              <a:rPr lang="en-US" b="1" dirty="0"/>
              <a:t>Enhanced Decision-Making:</a:t>
            </a:r>
            <a:endParaRPr lang="en-US" dirty="0"/>
          </a:p>
          <a:p>
            <a:pPr marL="742950" lvl="1" indent="-285750">
              <a:buFont typeface="+mj-lt"/>
              <a:buAutoNum type="arabicPeriod"/>
            </a:pPr>
            <a:r>
              <a:rPr lang="en-US" b="1" dirty="0"/>
              <a:t>Example:</a:t>
            </a:r>
            <a:r>
              <a:rPr lang="en-US" dirty="0"/>
              <a:t> A manufacturing company can use a dashboard to track production metrics, such as units produced per hour, defect rates, and machine downtime.</a:t>
            </a:r>
          </a:p>
          <a:p>
            <a:pPr marL="742950" lvl="1" indent="-285750">
              <a:buFont typeface="+mj-lt"/>
              <a:buAutoNum type="arabicPeriod"/>
            </a:pPr>
            <a:r>
              <a:rPr lang="en-US" b="1" dirty="0"/>
              <a:t>Need:</a:t>
            </a:r>
            <a:r>
              <a:rPr lang="en-US" dirty="0"/>
              <a:t> Provides managers with the necessary information to make informed decisions that can optimize production processes and reduce costs.</a:t>
            </a:r>
          </a:p>
          <a:p>
            <a:endParaRPr lang="en-US" dirty="0"/>
          </a:p>
        </p:txBody>
      </p:sp>
    </p:spTree>
    <p:extLst>
      <p:ext uri="{BB962C8B-B14F-4D97-AF65-F5344CB8AC3E}">
        <p14:creationId xmlns:p14="http://schemas.microsoft.com/office/powerpoint/2010/main" val="3960113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ange Management vs Project Management - YouTube">
            <a:extLst>
              <a:ext uri="{FF2B5EF4-FFF2-40B4-BE49-F238E27FC236}">
                <a16:creationId xmlns:a16="http://schemas.microsoft.com/office/drawing/2014/main" id="{EA2ABBF6-9D57-D57B-2C1F-753E7ADC1AF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 b="10150"/>
          <a:stretch/>
        </p:blipFill>
        <p:spPr bwMode="auto">
          <a:xfrm>
            <a:off x="763524" y="733986"/>
            <a:ext cx="10664952" cy="5390029"/>
          </a:xfrm>
          <a:prstGeom prst="rect">
            <a:avLst/>
          </a:prstGeom>
          <a:noFill/>
          <a:effectLst>
            <a:outerShdw blurRad="292100" dist="165100" dir="6000000" sx="97000" sy="97000" algn="t" rotWithShape="0">
              <a:prstClr val="black">
                <a:alpha val="3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057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EDC8-9262-FDFB-3091-4B200F741008}"/>
              </a:ext>
            </a:extLst>
          </p:cNvPr>
          <p:cNvSpPr>
            <a:spLocks noGrp="1"/>
          </p:cNvSpPr>
          <p:nvPr>
            <p:ph type="title"/>
          </p:nvPr>
        </p:nvSpPr>
        <p:spPr/>
        <p:txBody>
          <a:bodyPr/>
          <a:lstStyle/>
          <a:p>
            <a:r>
              <a:rPr lang="en-US" dirty="0"/>
              <a:t>Dashboard</a:t>
            </a:r>
          </a:p>
        </p:txBody>
      </p:sp>
      <p:sp>
        <p:nvSpPr>
          <p:cNvPr id="3" name="Content Placeholder 2">
            <a:extLst>
              <a:ext uri="{FF2B5EF4-FFF2-40B4-BE49-F238E27FC236}">
                <a16:creationId xmlns:a16="http://schemas.microsoft.com/office/drawing/2014/main" id="{5DE063CE-8556-480F-7B4A-F5CE56385C92}"/>
              </a:ext>
            </a:extLst>
          </p:cNvPr>
          <p:cNvSpPr>
            <a:spLocks noGrp="1"/>
          </p:cNvSpPr>
          <p:nvPr>
            <p:ph idx="1"/>
          </p:nvPr>
        </p:nvSpPr>
        <p:spPr/>
        <p:txBody>
          <a:bodyPr>
            <a:normAutofit fontScale="85000" lnSpcReduction="20000"/>
          </a:bodyPr>
          <a:lstStyle/>
          <a:p>
            <a:pPr marL="0" indent="0">
              <a:buNone/>
            </a:pPr>
            <a:r>
              <a:rPr lang="en-US" b="1" dirty="0"/>
              <a:t>3. Performance Tracking:</a:t>
            </a:r>
            <a:endParaRPr lang="en-US" dirty="0"/>
          </a:p>
          <a:p>
            <a:pPr marL="742950" lvl="1" indent="-285750">
              <a:buFont typeface="+mj-lt"/>
              <a:buAutoNum type="arabicPeriod"/>
            </a:pPr>
            <a:r>
              <a:rPr lang="en-US" b="1" dirty="0"/>
              <a:t>Example:</a:t>
            </a:r>
            <a:r>
              <a:rPr lang="en-US" dirty="0"/>
              <a:t> A sales team can use a dashboard to monitor sales targets, conversion rates, and customer acquisition costs.</a:t>
            </a:r>
          </a:p>
          <a:p>
            <a:pPr marL="742950" lvl="1" indent="-285750">
              <a:buFont typeface="+mj-lt"/>
              <a:buAutoNum type="arabicPeriod"/>
            </a:pPr>
            <a:r>
              <a:rPr lang="en-US" b="1" dirty="0"/>
              <a:t>Need:</a:t>
            </a:r>
            <a:r>
              <a:rPr lang="en-US" dirty="0"/>
              <a:t> Helps in setting realistic targets, tracking progress, and identifying areas needing improvement.</a:t>
            </a:r>
          </a:p>
          <a:p>
            <a:pPr marL="0" indent="0">
              <a:buNone/>
            </a:pPr>
            <a:r>
              <a:rPr lang="en-US" b="1" dirty="0"/>
              <a:t>4. Data Consolidation:</a:t>
            </a:r>
            <a:endParaRPr lang="en-US" dirty="0"/>
          </a:p>
          <a:p>
            <a:pPr marL="742950" lvl="1" indent="-285750">
              <a:buFont typeface="+mj-lt"/>
              <a:buAutoNum type="arabicPeriod"/>
            </a:pPr>
            <a:r>
              <a:rPr lang="en-US" b="1" dirty="0"/>
              <a:t>Example:</a:t>
            </a:r>
            <a:r>
              <a:rPr lang="en-US" dirty="0"/>
              <a:t> An HR department can use a dashboard to consolidate data from various sources, such as employee attendance, training completion rates, and employee satisfaction scores.</a:t>
            </a:r>
          </a:p>
          <a:p>
            <a:pPr marL="742950" lvl="1" indent="-285750">
              <a:buFont typeface="+mj-lt"/>
              <a:buAutoNum type="arabicPeriod"/>
            </a:pPr>
            <a:r>
              <a:rPr lang="en-US" b="1" dirty="0"/>
              <a:t>Need:</a:t>
            </a:r>
            <a:r>
              <a:rPr lang="en-US" dirty="0"/>
              <a:t> Simplifies data management by bringing together disparate data sources into a single, coherent view.</a:t>
            </a:r>
          </a:p>
          <a:p>
            <a:pPr marL="0" indent="0">
              <a:buNone/>
            </a:pPr>
            <a:r>
              <a:rPr lang="en-US" b="1" dirty="0"/>
              <a:t>5. Transparency and Accountability:</a:t>
            </a:r>
            <a:endParaRPr lang="en-US" dirty="0"/>
          </a:p>
          <a:p>
            <a:pPr marL="742950" lvl="1" indent="-285750">
              <a:buFont typeface="+mj-lt"/>
              <a:buAutoNum type="arabicPeriod"/>
            </a:pPr>
            <a:r>
              <a:rPr lang="en-US" b="1" dirty="0"/>
              <a:t>Example:</a:t>
            </a:r>
            <a:r>
              <a:rPr lang="en-US" dirty="0"/>
              <a:t> A project management team can use a dashboard to track project milestones, budget usage, and resource allocation.</a:t>
            </a:r>
          </a:p>
          <a:p>
            <a:pPr marL="742950" lvl="1" indent="-285750">
              <a:buFont typeface="+mj-lt"/>
              <a:buAutoNum type="arabicPeriod"/>
            </a:pPr>
            <a:r>
              <a:rPr lang="en-US" b="1" dirty="0"/>
              <a:t>Need:</a:t>
            </a:r>
            <a:r>
              <a:rPr lang="en-US" dirty="0"/>
              <a:t> Increases transparency and accountability by making it clear who is responsible for what and how resources are being used.</a:t>
            </a:r>
          </a:p>
          <a:p>
            <a:endParaRPr lang="en-US" dirty="0"/>
          </a:p>
        </p:txBody>
      </p:sp>
    </p:spTree>
    <p:extLst>
      <p:ext uri="{BB962C8B-B14F-4D97-AF65-F5344CB8AC3E}">
        <p14:creationId xmlns:p14="http://schemas.microsoft.com/office/powerpoint/2010/main" val="15705953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5B64-FBA8-79AB-29B3-3B0771671049}"/>
              </a:ext>
            </a:extLst>
          </p:cNvPr>
          <p:cNvSpPr>
            <a:spLocks noGrp="1"/>
          </p:cNvSpPr>
          <p:nvPr>
            <p:ph type="title"/>
          </p:nvPr>
        </p:nvSpPr>
        <p:spPr/>
        <p:txBody>
          <a:bodyPr>
            <a:normAutofit fontScale="90000"/>
          </a:bodyPr>
          <a:lstStyle/>
          <a:p>
            <a:r>
              <a:rPr lang="en-US" b="1" dirty="0"/>
              <a:t>Example of a Dashboard in an Engineering College</a:t>
            </a:r>
            <a:br>
              <a:rPr lang="en-US" b="1" dirty="0"/>
            </a:br>
            <a:r>
              <a:rPr lang="en-US" b="1" dirty="0"/>
              <a:t>Academic Performance Dashboard</a:t>
            </a:r>
            <a:br>
              <a:rPr lang="en-US" b="1" dirty="0"/>
            </a:br>
            <a:endParaRPr lang="en-US" dirty="0"/>
          </a:p>
        </p:txBody>
      </p:sp>
      <p:sp>
        <p:nvSpPr>
          <p:cNvPr id="3" name="Content Placeholder 2">
            <a:extLst>
              <a:ext uri="{FF2B5EF4-FFF2-40B4-BE49-F238E27FC236}">
                <a16:creationId xmlns:a16="http://schemas.microsoft.com/office/drawing/2014/main" id="{B52B7584-5F7E-DFAC-452F-4CD1DB6BC11A}"/>
              </a:ext>
            </a:extLst>
          </p:cNvPr>
          <p:cNvSpPr>
            <a:spLocks noGrp="1"/>
          </p:cNvSpPr>
          <p:nvPr>
            <p:ph idx="1"/>
          </p:nvPr>
        </p:nvSpPr>
        <p:spPr/>
        <p:txBody>
          <a:bodyPr>
            <a:normAutofit fontScale="55000" lnSpcReduction="20000"/>
          </a:bodyPr>
          <a:lstStyle/>
          <a:p>
            <a:pPr marL="0" indent="0">
              <a:buNone/>
            </a:pPr>
            <a:r>
              <a:rPr lang="en-US" b="1" dirty="0"/>
              <a:t>Academic Performance Dashboard</a:t>
            </a:r>
          </a:p>
          <a:p>
            <a:r>
              <a:rPr lang="en-US" b="1" dirty="0"/>
              <a:t>Purpose:</a:t>
            </a:r>
            <a:r>
              <a:rPr lang="en-US" dirty="0"/>
              <a:t> To monitor and analyze the academic performance of students and the effectiveness of faculty members.</a:t>
            </a:r>
          </a:p>
          <a:p>
            <a:pPr marL="0" indent="0">
              <a:buNone/>
            </a:pPr>
            <a:r>
              <a:rPr lang="en-US" b="1" dirty="0"/>
              <a:t>Key Components:</a:t>
            </a:r>
            <a:endParaRPr lang="en-US" dirty="0"/>
          </a:p>
          <a:p>
            <a:pPr>
              <a:buFont typeface="+mj-lt"/>
              <a:buAutoNum type="arabicPeriod"/>
            </a:pPr>
            <a:r>
              <a:rPr lang="en-US" b="1" dirty="0"/>
              <a:t>Student Performance Metrics:</a:t>
            </a:r>
            <a:endParaRPr lang="en-US" dirty="0"/>
          </a:p>
          <a:p>
            <a:pPr marL="742950" lvl="1" indent="-285750">
              <a:buFont typeface="+mj-lt"/>
              <a:buAutoNum type="arabicPeriod"/>
            </a:pPr>
            <a:r>
              <a:rPr lang="en-US" b="1" dirty="0"/>
              <a:t>GPA Distribution:</a:t>
            </a:r>
            <a:r>
              <a:rPr lang="en-US" dirty="0"/>
              <a:t> Visual representation of the GPA distribution across different departments and courses.</a:t>
            </a:r>
          </a:p>
          <a:p>
            <a:pPr marL="742950" lvl="1" indent="-285750">
              <a:buFont typeface="+mj-lt"/>
              <a:buAutoNum type="arabicPeriod"/>
            </a:pPr>
            <a:r>
              <a:rPr lang="en-US" b="1" dirty="0"/>
              <a:t>Attendance Rates:</a:t>
            </a:r>
            <a:r>
              <a:rPr lang="en-US" dirty="0"/>
              <a:t> Track student attendance rates to identify patterns and potential issues.</a:t>
            </a:r>
          </a:p>
          <a:p>
            <a:pPr marL="742950" lvl="1" indent="-285750">
              <a:buFont typeface="+mj-lt"/>
              <a:buAutoNum type="arabicPeriod"/>
            </a:pPr>
            <a:r>
              <a:rPr lang="en-US" b="1" dirty="0"/>
              <a:t>Exam Scores:</a:t>
            </a:r>
            <a:r>
              <a:rPr lang="en-US" dirty="0"/>
              <a:t> Monitor average exam scores by subject, department, and individual student progress.</a:t>
            </a:r>
          </a:p>
          <a:p>
            <a:pPr>
              <a:buFont typeface="+mj-lt"/>
              <a:buAutoNum type="arabicPeriod"/>
            </a:pPr>
            <a:r>
              <a:rPr lang="en-US" b="1" dirty="0"/>
              <a:t>Faculty Performance Metrics:</a:t>
            </a:r>
            <a:endParaRPr lang="en-US" dirty="0"/>
          </a:p>
          <a:p>
            <a:pPr marL="742950" lvl="1" indent="-285750">
              <a:buFont typeface="+mj-lt"/>
              <a:buAutoNum type="arabicPeriod"/>
            </a:pPr>
            <a:r>
              <a:rPr lang="en-US" b="1" dirty="0"/>
              <a:t>Teaching Evaluations:</a:t>
            </a:r>
            <a:r>
              <a:rPr lang="en-US" dirty="0"/>
              <a:t> Aggregate scores from student evaluations of faculty members.</a:t>
            </a:r>
          </a:p>
          <a:p>
            <a:pPr marL="742950" lvl="1" indent="-285750">
              <a:buFont typeface="+mj-lt"/>
              <a:buAutoNum type="arabicPeriod"/>
            </a:pPr>
            <a:r>
              <a:rPr lang="en-US" b="1" dirty="0"/>
              <a:t>Research Output:</a:t>
            </a:r>
            <a:r>
              <a:rPr lang="en-US" dirty="0"/>
              <a:t> Track the number of publications, research grants, and other scholarly activities.</a:t>
            </a:r>
          </a:p>
          <a:p>
            <a:pPr marL="742950" lvl="1" indent="-285750">
              <a:buFont typeface="+mj-lt"/>
              <a:buAutoNum type="arabicPeriod"/>
            </a:pPr>
            <a:r>
              <a:rPr lang="en-US" b="1" dirty="0"/>
              <a:t>Course Completion Rates:</a:t>
            </a:r>
            <a:r>
              <a:rPr lang="en-US" dirty="0"/>
              <a:t> Measure the rate at which students complete courses successfully.</a:t>
            </a:r>
          </a:p>
          <a:p>
            <a:pPr>
              <a:buFont typeface="+mj-lt"/>
              <a:buAutoNum type="arabicPeriod"/>
            </a:pPr>
            <a:r>
              <a:rPr lang="en-US" b="1" dirty="0"/>
              <a:t>Enrollment Metrics:</a:t>
            </a:r>
            <a:endParaRPr lang="en-US" dirty="0"/>
          </a:p>
          <a:p>
            <a:pPr marL="742950" lvl="1" indent="-285750">
              <a:buFont typeface="+mj-lt"/>
              <a:buAutoNum type="arabicPeriod"/>
            </a:pPr>
            <a:r>
              <a:rPr lang="en-US" b="1" dirty="0"/>
              <a:t>Course Enrollments:</a:t>
            </a:r>
            <a:r>
              <a:rPr lang="en-US" dirty="0"/>
              <a:t> Number of students enrolled in each course.</a:t>
            </a:r>
          </a:p>
          <a:p>
            <a:pPr marL="742950" lvl="1" indent="-285750">
              <a:buFont typeface="+mj-lt"/>
              <a:buAutoNum type="arabicPeriod"/>
            </a:pPr>
            <a:r>
              <a:rPr lang="en-US" b="1" dirty="0"/>
              <a:t>Dropout Rates:</a:t>
            </a:r>
            <a:r>
              <a:rPr lang="en-US" dirty="0"/>
              <a:t> Track the number of students dropping out and identify reasons.</a:t>
            </a:r>
          </a:p>
          <a:p>
            <a:pPr marL="742950" lvl="1" indent="-285750">
              <a:buFont typeface="+mj-lt"/>
              <a:buAutoNum type="arabicPeriod"/>
            </a:pPr>
            <a:r>
              <a:rPr lang="en-US" b="1" dirty="0"/>
              <a:t>New Admissions:</a:t>
            </a:r>
            <a:r>
              <a:rPr lang="en-US" dirty="0"/>
              <a:t> Monitor the number of new admissions each semester.</a:t>
            </a:r>
          </a:p>
          <a:p>
            <a:pPr>
              <a:buFont typeface="+mj-lt"/>
              <a:buAutoNum type="arabicPeriod"/>
            </a:pPr>
            <a:r>
              <a:rPr lang="en-US" b="1" dirty="0"/>
              <a:t>Resource Utilization:</a:t>
            </a:r>
            <a:endParaRPr lang="en-US" dirty="0"/>
          </a:p>
          <a:p>
            <a:pPr marL="742950" lvl="1" indent="-285750">
              <a:buFont typeface="+mj-lt"/>
              <a:buAutoNum type="arabicPeriod"/>
            </a:pPr>
            <a:r>
              <a:rPr lang="en-US" b="1" dirty="0"/>
              <a:t>Library Usage:</a:t>
            </a:r>
            <a:r>
              <a:rPr lang="en-US" dirty="0"/>
              <a:t> Track the usage of library resources, including book checkouts and online resource access.</a:t>
            </a:r>
          </a:p>
          <a:p>
            <a:pPr marL="742950" lvl="1" indent="-285750">
              <a:buFont typeface="+mj-lt"/>
              <a:buAutoNum type="arabicPeriod"/>
            </a:pPr>
            <a:r>
              <a:rPr lang="en-US" b="1" dirty="0"/>
              <a:t>Laboratory Utilization:</a:t>
            </a:r>
            <a:r>
              <a:rPr lang="en-US" dirty="0"/>
              <a:t> Monitor the usage of laboratory equipment and facilities.</a:t>
            </a:r>
          </a:p>
          <a:p>
            <a:pPr marL="0" indent="0">
              <a:buNone/>
            </a:pPr>
            <a:endParaRPr lang="en-US" dirty="0"/>
          </a:p>
        </p:txBody>
      </p:sp>
    </p:spTree>
    <p:extLst>
      <p:ext uri="{BB962C8B-B14F-4D97-AF65-F5344CB8AC3E}">
        <p14:creationId xmlns:p14="http://schemas.microsoft.com/office/powerpoint/2010/main" val="9480232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B7EB2-EB0E-20FF-4423-FD82CF3A803E}"/>
              </a:ext>
            </a:extLst>
          </p:cNvPr>
          <p:cNvSpPr>
            <a:spLocks noGrp="1"/>
          </p:cNvSpPr>
          <p:nvPr>
            <p:ph type="title"/>
          </p:nvPr>
        </p:nvSpPr>
        <p:spPr/>
        <p:txBody>
          <a:bodyPr/>
          <a:lstStyle/>
          <a:p>
            <a:r>
              <a:rPr lang="en-US" b="1" dirty="0"/>
              <a:t>Visualization Tools:</a:t>
            </a:r>
            <a:br>
              <a:rPr lang="en-US" dirty="0"/>
            </a:br>
            <a:endParaRPr lang="en-US" dirty="0"/>
          </a:p>
        </p:txBody>
      </p:sp>
      <p:sp>
        <p:nvSpPr>
          <p:cNvPr id="3" name="Content Placeholder 2">
            <a:extLst>
              <a:ext uri="{FF2B5EF4-FFF2-40B4-BE49-F238E27FC236}">
                <a16:creationId xmlns:a16="http://schemas.microsoft.com/office/drawing/2014/main" id="{BC4023D9-13A7-9F9B-55B3-A827B061703A}"/>
              </a:ext>
            </a:extLst>
          </p:cNvPr>
          <p:cNvSpPr>
            <a:spLocks noGrp="1"/>
          </p:cNvSpPr>
          <p:nvPr>
            <p:ph idx="1"/>
          </p:nvPr>
        </p:nvSpPr>
        <p:spPr/>
        <p:txBody>
          <a:bodyPr/>
          <a:lstStyle/>
          <a:p>
            <a:pPr>
              <a:buFont typeface="Arial" panose="020B0604020202020204" pitchFamily="34" charset="0"/>
              <a:buChar char="•"/>
            </a:pPr>
            <a:r>
              <a:rPr lang="en-US" b="1" dirty="0"/>
              <a:t>Bar Charts:</a:t>
            </a:r>
            <a:r>
              <a:rPr lang="en-US" dirty="0"/>
              <a:t> For comparing faculty performance metrics.</a:t>
            </a:r>
          </a:p>
          <a:p>
            <a:pPr>
              <a:buFont typeface="Arial" panose="020B0604020202020204" pitchFamily="34" charset="0"/>
              <a:buChar char="•"/>
            </a:pPr>
            <a:r>
              <a:rPr lang="en-US" b="1" dirty="0"/>
              <a:t>Line Graphs:</a:t>
            </a:r>
            <a:r>
              <a:rPr lang="en-US" dirty="0"/>
              <a:t> To show trends in student performance over time.</a:t>
            </a:r>
          </a:p>
          <a:p>
            <a:pPr>
              <a:buFont typeface="Arial" panose="020B0604020202020204" pitchFamily="34" charset="0"/>
              <a:buChar char="•"/>
            </a:pPr>
            <a:r>
              <a:rPr lang="en-US" b="1" dirty="0"/>
              <a:t>Pie Charts:</a:t>
            </a:r>
            <a:r>
              <a:rPr lang="en-US" dirty="0"/>
              <a:t> For distribution of GPA or attendance rates.</a:t>
            </a:r>
          </a:p>
          <a:p>
            <a:endParaRPr lang="en-US" dirty="0"/>
          </a:p>
        </p:txBody>
      </p:sp>
    </p:spTree>
    <p:extLst>
      <p:ext uri="{BB962C8B-B14F-4D97-AF65-F5344CB8AC3E}">
        <p14:creationId xmlns:p14="http://schemas.microsoft.com/office/powerpoint/2010/main" val="23884123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08BBC-9F91-057E-9F7F-303F26685176}"/>
              </a:ext>
            </a:extLst>
          </p:cNvPr>
          <p:cNvSpPr>
            <a:spLocks noGrp="1"/>
          </p:cNvSpPr>
          <p:nvPr>
            <p:ph type="title"/>
          </p:nvPr>
        </p:nvSpPr>
        <p:spPr/>
        <p:txBody>
          <a:bodyPr/>
          <a:lstStyle/>
          <a:p>
            <a:r>
              <a:rPr lang="en-US" b="1" dirty="0"/>
              <a:t>Dashboard Example: Project Management Dashboard</a:t>
            </a:r>
            <a:endParaRPr lang="en-US" dirty="0"/>
          </a:p>
        </p:txBody>
      </p:sp>
      <p:sp>
        <p:nvSpPr>
          <p:cNvPr id="3" name="Content Placeholder 2">
            <a:extLst>
              <a:ext uri="{FF2B5EF4-FFF2-40B4-BE49-F238E27FC236}">
                <a16:creationId xmlns:a16="http://schemas.microsoft.com/office/drawing/2014/main" id="{0AB9A23E-A65B-D46C-9056-7B3AB94BF1A2}"/>
              </a:ext>
            </a:extLst>
          </p:cNvPr>
          <p:cNvSpPr>
            <a:spLocks noGrp="1"/>
          </p:cNvSpPr>
          <p:nvPr>
            <p:ph idx="1"/>
          </p:nvPr>
        </p:nvSpPr>
        <p:spPr/>
        <p:txBody>
          <a:bodyPr>
            <a:normAutofit fontScale="70000" lnSpcReduction="20000"/>
          </a:bodyPr>
          <a:lstStyle/>
          <a:p>
            <a:pPr marL="0" indent="0">
              <a:buNone/>
            </a:pPr>
            <a:endParaRPr lang="en-US" dirty="0"/>
          </a:p>
          <a:p>
            <a:r>
              <a:rPr lang="en-US" b="1" dirty="0"/>
              <a:t>Purpose:</a:t>
            </a:r>
            <a:r>
              <a:rPr lang="en-US" dirty="0"/>
              <a:t> The project management dashboard in a software company is designed to provide real-time visibility into project progress, resource allocation, and key performance indicators (KPIs) essential for successful project delivery.</a:t>
            </a:r>
          </a:p>
          <a:p>
            <a:r>
              <a:rPr lang="en-US" b="1" dirty="0"/>
              <a:t>Key Components:</a:t>
            </a:r>
            <a:endParaRPr lang="en-US" dirty="0"/>
          </a:p>
          <a:p>
            <a:pPr>
              <a:buFont typeface="+mj-lt"/>
              <a:buAutoNum type="arabicPeriod"/>
            </a:pPr>
            <a:r>
              <a:rPr lang="en-US" b="1" dirty="0"/>
              <a:t>Project Status Overview:</a:t>
            </a:r>
            <a:endParaRPr lang="en-US" dirty="0"/>
          </a:p>
          <a:p>
            <a:pPr marL="742950" lvl="1" indent="-285750">
              <a:buFont typeface="+mj-lt"/>
              <a:buAutoNum type="arabicPeriod"/>
            </a:pPr>
            <a:r>
              <a:rPr lang="en-US" b="1" dirty="0"/>
              <a:t>Need:</a:t>
            </a:r>
            <a:r>
              <a:rPr lang="en-US" dirty="0"/>
              <a:t> To monitor the status of ongoing projects and identify potential bottlenecks or delays.</a:t>
            </a:r>
          </a:p>
          <a:p>
            <a:pPr marL="742950" lvl="1" indent="-285750">
              <a:buFont typeface="+mj-lt"/>
              <a:buAutoNum type="arabicPeriod"/>
            </a:pPr>
            <a:r>
              <a:rPr lang="en-US" b="1" dirty="0"/>
              <a:t>Example:</a:t>
            </a:r>
            <a:r>
              <a:rPr lang="en-US" dirty="0"/>
              <a:t> Visual representation of project timelines, milestones achieved, and upcoming deadlines.</a:t>
            </a:r>
          </a:p>
          <a:p>
            <a:pPr>
              <a:buFont typeface="+mj-lt"/>
              <a:buAutoNum type="arabicPeriod"/>
            </a:pPr>
            <a:r>
              <a:rPr lang="en-US" b="1" dirty="0"/>
              <a:t>Resource Allocation:</a:t>
            </a:r>
            <a:endParaRPr lang="en-US" dirty="0"/>
          </a:p>
          <a:p>
            <a:pPr marL="742950" lvl="1" indent="-285750">
              <a:buFont typeface="+mj-lt"/>
              <a:buAutoNum type="arabicPeriod"/>
            </a:pPr>
            <a:r>
              <a:rPr lang="en-US" b="1" dirty="0"/>
              <a:t>Need:</a:t>
            </a:r>
            <a:r>
              <a:rPr lang="en-US" dirty="0"/>
              <a:t> To ensure optimal allocation of resources (developers, testers, designers) across projects.</a:t>
            </a:r>
          </a:p>
          <a:p>
            <a:pPr marL="742950" lvl="1" indent="-285750">
              <a:buFont typeface="+mj-lt"/>
              <a:buAutoNum type="arabicPeriod"/>
            </a:pPr>
            <a:r>
              <a:rPr lang="en-US" b="1" dirty="0"/>
              <a:t>Example:</a:t>
            </a:r>
            <a:r>
              <a:rPr lang="en-US" dirty="0"/>
              <a:t> Pie chart showing the distribution of resources by project or department, highlighting any overallocation or underutilization.</a:t>
            </a:r>
          </a:p>
          <a:p>
            <a:pPr>
              <a:buFont typeface="+mj-lt"/>
              <a:buAutoNum type="arabicPeriod"/>
            </a:pPr>
            <a:r>
              <a:rPr lang="en-US" b="1" dirty="0"/>
              <a:t>Task Progress and Burndown Charts:</a:t>
            </a:r>
            <a:endParaRPr lang="en-US" dirty="0"/>
          </a:p>
          <a:p>
            <a:pPr marL="742950" lvl="1" indent="-285750">
              <a:buFont typeface="+mj-lt"/>
              <a:buAutoNum type="arabicPeriod"/>
            </a:pPr>
            <a:r>
              <a:rPr lang="en-US" b="1" dirty="0"/>
              <a:t>Need:</a:t>
            </a:r>
            <a:r>
              <a:rPr lang="en-US" dirty="0"/>
              <a:t> To track progress against planned tasks and ensure projects stay on schedule.</a:t>
            </a:r>
          </a:p>
          <a:p>
            <a:pPr marL="742950" lvl="1" indent="-285750">
              <a:buFont typeface="+mj-lt"/>
              <a:buAutoNum type="arabicPeriod"/>
            </a:pPr>
            <a:r>
              <a:rPr lang="en-US" b="1" dirty="0"/>
              <a:t>Example:</a:t>
            </a:r>
            <a:r>
              <a:rPr lang="en-US" dirty="0"/>
              <a:t> Burndown charts displaying remaining work versus time, helping teams visualize if they are on track to meet deadlines.</a:t>
            </a:r>
          </a:p>
          <a:p>
            <a:endParaRPr lang="en-US" dirty="0"/>
          </a:p>
        </p:txBody>
      </p:sp>
    </p:spTree>
    <p:extLst>
      <p:ext uri="{BB962C8B-B14F-4D97-AF65-F5344CB8AC3E}">
        <p14:creationId xmlns:p14="http://schemas.microsoft.com/office/powerpoint/2010/main" val="18135561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08BBC-9F91-057E-9F7F-303F26685176}"/>
              </a:ext>
            </a:extLst>
          </p:cNvPr>
          <p:cNvSpPr>
            <a:spLocks noGrp="1"/>
          </p:cNvSpPr>
          <p:nvPr>
            <p:ph type="title"/>
          </p:nvPr>
        </p:nvSpPr>
        <p:spPr/>
        <p:txBody>
          <a:bodyPr/>
          <a:lstStyle/>
          <a:p>
            <a:r>
              <a:rPr lang="en-US" b="1" dirty="0"/>
              <a:t>Dashboard Example: Project Management Dashboard</a:t>
            </a:r>
            <a:endParaRPr lang="en-US" dirty="0"/>
          </a:p>
        </p:txBody>
      </p:sp>
      <p:sp>
        <p:nvSpPr>
          <p:cNvPr id="3" name="Content Placeholder 2">
            <a:extLst>
              <a:ext uri="{FF2B5EF4-FFF2-40B4-BE49-F238E27FC236}">
                <a16:creationId xmlns:a16="http://schemas.microsoft.com/office/drawing/2014/main" id="{0AB9A23E-A65B-D46C-9056-7B3AB94BF1A2}"/>
              </a:ext>
            </a:extLst>
          </p:cNvPr>
          <p:cNvSpPr>
            <a:spLocks noGrp="1"/>
          </p:cNvSpPr>
          <p:nvPr>
            <p:ph idx="1"/>
          </p:nvPr>
        </p:nvSpPr>
        <p:spPr/>
        <p:txBody>
          <a:bodyPr>
            <a:normAutofit fontScale="92500" lnSpcReduction="20000"/>
          </a:bodyPr>
          <a:lstStyle/>
          <a:p>
            <a:pPr marL="0" indent="0">
              <a:buNone/>
            </a:pPr>
            <a:r>
              <a:rPr lang="en-US" b="1" dirty="0"/>
              <a:t>4. Bug and Issue Tracking:</a:t>
            </a:r>
            <a:endParaRPr lang="en-US" dirty="0"/>
          </a:p>
          <a:p>
            <a:pPr marL="742950" lvl="1" indent="-285750">
              <a:buFont typeface="+mj-lt"/>
              <a:buAutoNum type="arabicPeriod"/>
            </a:pPr>
            <a:r>
              <a:rPr lang="en-US" b="1" dirty="0"/>
              <a:t>Need:</a:t>
            </a:r>
            <a:r>
              <a:rPr lang="en-US" dirty="0"/>
              <a:t> To manage and prioritize reported bugs and issues that may impact project delivery.</a:t>
            </a:r>
          </a:p>
          <a:p>
            <a:pPr marL="742950" lvl="1" indent="-285750">
              <a:buFont typeface="+mj-lt"/>
              <a:buAutoNum type="arabicPeriod"/>
            </a:pPr>
            <a:r>
              <a:rPr lang="en-US" b="1" dirty="0"/>
              <a:t>Example:</a:t>
            </a:r>
            <a:r>
              <a:rPr lang="en-US" dirty="0"/>
              <a:t> Metrics on open bugs, resolved bugs, average time to resolution, and severity levels.</a:t>
            </a:r>
          </a:p>
          <a:p>
            <a:pPr marL="0" indent="0">
              <a:buNone/>
            </a:pPr>
            <a:r>
              <a:rPr lang="en-US" b="1" dirty="0"/>
              <a:t>5. Customer Feedback and Satisfaction:</a:t>
            </a:r>
            <a:endParaRPr lang="en-US" dirty="0"/>
          </a:p>
          <a:p>
            <a:pPr marL="742950" lvl="1" indent="-285750">
              <a:buFont typeface="+mj-lt"/>
              <a:buAutoNum type="arabicPeriod"/>
            </a:pPr>
            <a:r>
              <a:rPr lang="en-US" b="1" dirty="0"/>
              <a:t>Need:</a:t>
            </a:r>
            <a:r>
              <a:rPr lang="en-US" dirty="0"/>
              <a:t> To gauge customer satisfaction and feedback on released products or updates.</a:t>
            </a:r>
          </a:p>
          <a:p>
            <a:pPr marL="742950" lvl="1" indent="-285750">
              <a:buFont typeface="+mj-lt"/>
              <a:buAutoNum type="arabicPeriod"/>
            </a:pPr>
            <a:r>
              <a:rPr lang="en-US" b="1" dirty="0"/>
              <a:t>Example:</a:t>
            </a:r>
            <a:r>
              <a:rPr lang="en-US" dirty="0"/>
              <a:t> Net Promoter Score (NPS) trends, customer support ticket volume, and resolution times.</a:t>
            </a:r>
          </a:p>
          <a:p>
            <a:pPr marL="0" indent="0">
              <a:buNone/>
            </a:pPr>
            <a:r>
              <a:rPr lang="en-US" b="1" dirty="0"/>
              <a:t>6. Financial Metrics:</a:t>
            </a:r>
            <a:endParaRPr lang="en-US" dirty="0"/>
          </a:p>
          <a:p>
            <a:pPr marL="742950" lvl="1" indent="-285750">
              <a:buFont typeface="+mj-lt"/>
              <a:buAutoNum type="arabicPeriod"/>
            </a:pPr>
            <a:r>
              <a:rPr lang="en-US" b="1" dirty="0"/>
              <a:t>Need:</a:t>
            </a:r>
            <a:r>
              <a:rPr lang="en-US" dirty="0"/>
              <a:t> To monitor project budgets, costs, and profitability.</a:t>
            </a:r>
          </a:p>
          <a:p>
            <a:pPr marL="742950" lvl="1" indent="-285750">
              <a:buFont typeface="+mj-lt"/>
              <a:buAutoNum type="arabicPeriod"/>
            </a:pPr>
            <a:r>
              <a:rPr lang="en-US" b="1" dirty="0"/>
              <a:t>Example:</a:t>
            </a:r>
            <a:r>
              <a:rPr lang="en-US" dirty="0"/>
              <a:t> Budget utilization charts, project revenue versus expenses, and profitability margins.</a:t>
            </a:r>
          </a:p>
          <a:p>
            <a:endParaRPr lang="en-US" dirty="0"/>
          </a:p>
        </p:txBody>
      </p:sp>
    </p:spTree>
    <p:extLst>
      <p:ext uri="{BB962C8B-B14F-4D97-AF65-F5344CB8AC3E}">
        <p14:creationId xmlns:p14="http://schemas.microsoft.com/office/powerpoint/2010/main" val="22016529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E2164-4181-FED1-2E83-C13369DD9187}"/>
              </a:ext>
            </a:extLst>
          </p:cNvPr>
          <p:cNvSpPr>
            <a:spLocks noGrp="1"/>
          </p:cNvSpPr>
          <p:nvPr>
            <p:ph type="title"/>
          </p:nvPr>
        </p:nvSpPr>
        <p:spPr/>
        <p:txBody>
          <a:bodyPr/>
          <a:lstStyle/>
          <a:p>
            <a:r>
              <a:rPr lang="en-US" dirty="0"/>
              <a:t>Need</a:t>
            </a:r>
          </a:p>
        </p:txBody>
      </p:sp>
      <p:sp>
        <p:nvSpPr>
          <p:cNvPr id="3" name="Content Placeholder 2">
            <a:extLst>
              <a:ext uri="{FF2B5EF4-FFF2-40B4-BE49-F238E27FC236}">
                <a16:creationId xmlns:a16="http://schemas.microsoft.com/office/drawing/2014/main" id="{F94128E2-E4BC-625C-7A3D-772ED7D56D63}"/>
              </a:ext>
            </a:extLst>
          </p:cNvPr>
          <p:cNvSpPr>
            <a:spLocks noGrp="1"/>
          </p:cNvSpPr>
          <p:nvPr>
            <p:ph idx="1"/>
          </p:nvPr>
        </p:nvSpPr>
        <p:spPr/>
        <p:txBody>
          <a:bodyPr>
            <a:normAutofit fontScale="85000" lnSpcReduction="10000"/>
          </a:bodyPr>
          <a:lstStyle/>
          <a:p>
            <a:r>
              <a:rPr lang="en-US" b="1" dirty="0"/>
              <a:t>Need for the Project Management Dashboard in a Software Company</a:t>
            </a:r>
          </a:p>
          <a:p>
            <a:pPr>
              <a:buFont typeface="+mj-lt"/>
              <a:buAutoNum type="arabicPeriod"/>
            </a:pPr>
            <a:r>
              <a:rPr lang="en-US" b="1" dirty="0"/>
              <a:t>Real-Time Monitoring:</a:t>
            </a:r>
            <a:r>
              <a:rPr lang="en-US" dirty="0"/>
              <a:t> Software projects often have tight deadlines and require constant monitoring to ensure they stay on track. The dashboard provides real-time updates on project status and potential issues.</a:t>
            </a:r>
          </a:p>
          <a:p>
            <a:pPr marL="742950" lvl="1" indent="-285750">
              <a:buFont typeface="+mj-lt"/>
              <a:buAutoNum type="arabicPeriod"/>
            </a:pPr>
            <a:r>
              <a:rPr lang="en-US" b="1" dirty="0"/>
              <a:t>Example:</a:t>
            </a:r>
            <a:r>
              <a:rPr lang="en-US" dirty="0"/>
              <a:t> If a critical milestone is behind schedule, the project manager can immediately identify the cause (e.g., resource constraints or technical challenges) and take corrective actions.</a:t>
            </a:r>
          </a:p>
          <a:p>
            <a:pPr>
              <a:buFont typeface="+mj-lt"/>
              <a:buAutoNum type="arabicPeriod"/>
            </a:pPr>
            <a:r>
              <a:rPr lang="en-US" b="1" dirty="0"/>
              <a:t>Resource Optimization:</a:t>
            </a:r>
            <a:r>
              <a:rPr lang="en-US" dirty="0"/>
              <a:t> Effective resource allocation is crucial for maximizing productivity and meeting project deadlines without overburdening team members.</a:t>
            </a:r>
          </a:p>
          <a:p>
            <a:pPr marL="742950" lvl="1" indent="-285750">
              <a:buFont typeface="+mj-lt"/>
              <a:buAutoNum type="arabicPeriod"/>
            </a:pPr>
            <a:r>
              <a:rPr lang="en-US" b="1" dirty="0"/>
              <a:t>Example:</a:t>
            </a:r>
            <a:r>
              <a:rPr lang="en-US" dirty="0"/>
              <a:t> The dashboard can highlight instances where a team member is assigned to multiple high-priority tasks simultaneously, allowing managers to redistribute workload or adjust project timelines accordingly.</a:t>
            </a:r>
          </a:p>
          <a:p>
            <a:pPr marL="0" indent="0">
              <a:buNone/>
            </a:pPr>
            <a:endParaRPr lang="en-US" dirty="0"/>
          </a:p>
        </p:txBody>
      </p:sp>
    </p:spTree>
    <p:extLst>
      <p:ext uri="{BB962C8B-B14F-4D97-AF65-F5344CB8AC3E}">
        <p14:creationId xmlns:p14="http://schemas.microsoft.com/office/powerpoint/2010/main" val="42348013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E2164-4181-FED1-2E83-C13369DD9187}"/>
              </a:ext>
            </a:extLst>
          </p:cNvPr>
          <p:cNvSpPr>
            <a:spLocks noGrp="1"/>
          </p:cNvSpPr>
          <p:nvPr>
            <p:ph type="title"/>
          </p:nvPr>
        </p:nvSpPr>
        <p:spPr/>
        <p:txBody>
          <a:bodyPr/>
          <a:lstStyle/>
          <a:p>
            <a:r>
              <a:rPr lang="en-US" dirty="0"/>
              <a:t>Need</a:t>
            </a:r>
          </a:p>
        </p:txBody>
      </p:sp>
      <p:sp>
        <p:nvSpPr>
          <p:cNvPr id="3" name="Content Placeholder 2">
            <a:extLst>
              <a:ext uri="{FF2B5EF4-FFF2-40B4-BE49-F238E27FC236}">
                <a16:creationId xmlns:a16="http://schemas.microsoft.com/office/drawing/2014/main" id="{F94128E2-E4BC-625C-7A3D-772ED7D56D63}"/>
              </a:ext>
            </a:extLst>
          </p:cNvPr>
          <p:cNvSpPr>
            <a:spLocks noGrp="1"/>
          </p:cNvSpPr>
          <p:nvPr>
            <p:ph idx="1"/>
          </p:nvPr>
        </p:nvSpPr>
        <p:spPr/>
        <p:txBody>
          <a:bodyPr>
            <a:normAutofit fontScale="70000" lnSpcReduction="20000"/>
          </a:bodyPr>
          <a:lstStyle/>
          <a:p>
            <a:pPr>
              <a:buFont typeface="+mj-lt"/>
              <a:buAutoNum type="arabicPeriod"/>
            </a:pPr>
            <a:r>
              <a:rPr lang="en-US" b="1" dirty="0"/>
              <a:t>Performance Evaluation:</a:t>
            </a:r>
            <a:r>
              <a:rPr lang="en-US" dirty="0"/>
              <a:t> KPIs such as task completion rates, bug resolution times, and customer satisfaction scores help in evaluating project performance and identifying areas for improvement.</a:t>
            </a:r>
          </a:p>
          <a:p>
            <a:pPr marL="742950" lvl="1" indent="-285750">
              <a:buFont typeface="+mj-lt"/>
              <a:buAutoNum type="arabicPeriod"/>
            </a:pPr>
            <a:r>
              <a:rPr lang="en-US" b="1" dirty="0"/>
              <a:t>Example:</a:t>
            </a:r>
            <a:r>
              <a:rPr lang="en-US" dirty="0"/>
              <a:t> By analyzing historical data on bug resolution times, the team can implement strategies to reduce the average time to resolution, thereby improving overall customer satisfaction.</a:t>
            </a:r>
          </a:p>
          <a:p>
            <a:pPr>
              <a:buFont typeface="+mj-lt"/>
              <a:buAutoNum type="arabicPeriod"/>
            </a:pPr>
            <a:r>
              <a:rPr lang="en-US" b="1" dirty="0"/>
              <a:t>Decision-Making Support:</a:t>
            </a:r>
            <a:r>
              <a:rPr lang="en-US" dirty="0"/>
              <a:t> Data-driven insights from the dashboard enable informed decision-making at various levels, from tactical adjustments in project planning to strategic resource allocation.</a:t>
            </a:r>
          </a:p>
          <a:p>
            <a:pPr marL="742950" lvl="1" indent="-285750">
              <a:buFont typeface="+mj-lt"/>
              <a:buAutoNum type="arabicPeriod"/>
            </a:pPr>
            <a:r>
              <a:rPr lang="en-US" b="1" dirty="0"/>
              <a:t>Example:</a:t>
            </a:r>
            <a:r>
              <a:rPr lang="en-US" dirty="0"/>
              <a:t> Based on financial metrics displayed on the dashboard, senior management can decide whether to invest additional resources in a project showing promising profitability or to reallocate resources from a project with declining profitability.</a:t>
            </a:r>
          </a:p>
          <a:p>
            <a:pPr>
              <a:buFont typeface="+mj-lt"/>
              <a:buAutoNum type="arabicPeriod"/>
            </a:pPr>
            <a:r>
              <a:rPr lang="en-US" b="1" dirty="0"/>
              <a:t>Enhanced Communication:</a:t>
            </a:r>
            <a:r>
              <a:rPr lang="en-US" dirty="0"/>
              <a:t> Dashboards facilitate transparency and collaboration by providing a centralized platform where stakeholders can access up-to-date project information and collaborate effectively.</a:t>
            </a:r>
          </a:p>
          <a:p>
            <a:pPr marL="742950" lvl="1" indent="-285750">
              <a:buFont typeface="+mj-lt"/>
              <a:buAutoNum type="arabicPeriod"/>
            </a:pPr>
            <a:r>
              <a:rPr lang="en-US" b="1" dirty="0"/>
              <a:t>Example:</a:t>
            </a:r>
            <a:r>
              <a:rPr lang="en-US" dirty="0"/>
              <a:t> During stakeholder meetings, the project manager can use the dashboard to present progress reports and discuss potential risks or opportunities, fostering constructive dialogue and alignment on project goals.</a:t>
            </a:r>
          </a:p>
          <a:p>
            <a:pPr marL="0" indent="0">
              <a:buNone/>
            </a:pPr>
            <a:endParaRPr lang="en-US" dirty="0"/>
          </a:p>
        </p:txBody>
      </p:sp>
    </p:spTree>
    <p:extLst>
      <p:ext uri="{BB962C8B-B14F-4D97-AF65-F5344CB8AC3E}">
        <p14:creationId xmlns:p14="http://schemas.microsoft.com/office/powerpoint/2010/main" val="897722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8" name="Rectangle 2057">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57" name="Rectangle 2056">
            <a:extLst>
              <a:ext uri="{FF2B5EF4-FFF2-40B4-BE49-F238E27FC236}">
                <a16:creationId xmlns:a16="http://schemas.microsoft.com/office/drawing/2014/main" id="{0CFB124C-4B0C-4A81-8633-17257B151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2006" y="569844"/>
            <a:ext cx="8427988" cy="5649981"/>
          </a:xfrm>
          <a:prstGeom prst="rect">
            <a:avLst/>
          </a:prstGeom>
          <a:ln>
            <a:noFill/>
          </a:ln>
          <a:effectLst>
            <a:outerShdw blurRad="317500" dist="317500" dir="7140000" sx="95000" sy="95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The Difference Between Change Management and Project Management ...">
            <a:extLst>
              <a:ext uri="{FF2B5EF4-FFF2-40B4-BE49-F238E27FC236}">
                <a16:creationId xmlns:a16="http://schemas.microsoft.com/office/drawing/2014/main" id="{CA30BA02-4AED-49A6-1A47-2D4141D4287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5019" r="1" b="5838"/>
          <a:stretch/>
        </p:blipFill>
        <p:spPr bwMode="auto">
          <a:xfrm>
            <a:off x="1882006" y="569843"/>
            <a:ext cx="8450714" cy="5649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092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5E51-3540-F6A4-7223-C4AC5520F1A3}"/>
              </a:ext>
            </a:extLst>
          </p:cNvPr>
          <p:cNvSpPr>
            <a:spLocks noGrp="1"/>
          </p:cNvSpPr>
          <p:nvPr>
            <p:ph type="title"/>
          </p:nvPr>
        </p:nvSpPr>
        <p:spPr/>
        <p:txBody>
          <a:bodyPr/>
          <a:lstStyle/>
          <a:p>
            <a:r>
              <a:rPr lang="en-US" dirty="0"/>
              <a:t>Change Management</a:t>
            </a:r>
          </a:p>
        </p:txBody>
      </p:sp>
      <p:sp>
        <p:nvSpPr>
          <p:cNvPr id="3" name="Content Placeholder 2">
            <a:extLst>
              <a:ext uri="{FF2B5EF4-FFF2-40B4-BE49-F238E27FC236}">
                <a16:creationId xmlns:a16="http://schemas.microsoft.com/office/drawing/2014/main" id="{54C31788-884B-B261-152B-1BF3B376840D}"/>
              </a:ext>
            </a:extLst>
          </p:cNvPr>
          <p:cNvSpPr>
            <a:spLocks noGrp="1"/>
          </p:cNvSpPr>
          <p:nvPr>
            <p:ph idx="1"/>
          </p:nvPr>
        </p:nvSpPr>
        <p:spPr/>
        <p:txBody>
          <a:bodyPr>
            <a:normAutofit fontScale="77500" lnSpcReduction="20000"/>
          </a:bodyPr>
          <a:lstStyle/>
          <a:p>
            <a:pPr marL="0" indent="0">
              <a:buNone/>
            </a:pPr>
            <a:r>
              <a:rPr lang="en-US" b="1" dirty="0"/>
              <a:t>Key Elements of Change Management:</a:t>
            </a:r>
          </a:p>
          <a:p>
            <a:pPr>
              <a:buFont typeface="+mj-lt"/>
              <a:buAutoNum type="arabicPeriod"/>
            </a:pPr>
            <a:r>
              <a:rPr lang="en-US" b="1" dirty="0"/>
              <a:t>Identifying the Need for Change</a:t>
            </a:r>
            <a:r>
              <a:rPr lang="en-US" dirty="0"/>
              <a:t>:</a:t>
            </a:r>
          </a:p>
          <a:p>
            <a:pPr marL="742950" lvl="1" indent="-285750">
              <a:buFont typeface="+mj-lt"/>
              <a:buAutoNum type="arabicPeriod"/>
            </a:pPr>
            <a:r>
              <a:rPr lang="en-US" dirty="0"/>
              <a:t>Organizations typically initiate change due to factors such as technological advancements, market shifts, regulatory requirements, or strategic goals.</a:t>
            </a:r>
          </a:p>
          <a:p>
            <a:pPr>
              <a:buFont typeface="+mj-lt"/>
              <a:buAutoNum type="arabicPeriod"/>
            </a:pPr>
            <a:r>
              <a:rPr lang="en-US" b="1" dirty="0"/>
              <a:t>Planning and Preparation</a:t>
            </a:r>
            <a:r>
              <a:rPr lang="en-US" dirty="0"/>
              <a:t>:</a:t>
            </a:r>
          </a:p>
          <a:p>
            <a:pPr marL="742950" lvl="1" indent="-285750">
              <a:buFont typeface="+mj-lt"/>
              <a:buAutoNum type="arabicPeriod"/>
            </a:pPr>
            <a:r>
              <a:rPr lang="en-US" b="1" dirty="0"/>
              <a:t>Assessment</a:t>
            </a:r>
            <a:r>
              <a:rPr lang="en-US" dirty="0"/>
              <a:t>: Conducting a thorough analysis of the current state, identifying stakeholders, understanding impacts, and assessing readiness for change.</a:t>
            </a:r>
          </a:p>
          <a:p>
            <a:pPr marL="742950" lvl="1" indent="-285750">
              <a:buFont typeface="+mj-lt"/>
              <a:buAutoNum type="arabicPeriod"/>
            </a:pPr>
            <a:r>
              <a:rPr lang="en-US" b="1" dirty="0"/>
              <a:t>Strategy Development</a:t>
            </a:r>
            <a:r>
              <a:rPr lang="en-US" dirty="0"/>
              <a:t>: Developing a change management strategy that outlines objectives, communication plans, training needs, and metrics for success.</a:t>
            </a:r>
          </a:p>
          <a:p>
            <a:pPr>
              <a:buFont typeface="+mj-lt"/>
              <a:buAutoNum type="arabicPeriod"/>
            </a:pPr>
            <a:r>
              <a:rPr lang="en-US" b="1" dirty="0"/>
              <a:t>Implementation of Change</a:t>
            </a:r>
            <a:r>
              <a:rPr lang="en-US" dirty="0"/>
              <a:t>:</a:t>
            </a:r>
          </a:p>
          <a:p>
            <a:pPr marL="742950" lvl="1" indent="-285750">
              <a:buFont typeface="+mj-lt"/>
              <a:buAutoNum type="arabicPeriod"/>
            </a:pPr>
            <a:r>
              <a:rPr lang="en-US" b="1" dirty="0"/>
              <a:t>Communication</a:t>
            </a:r>
            <a:r>
              <a:rPr lang="en-US" dirty="0"/>
              <a:t>: Effectively communicating the reasons for change, the vision of the future state, and how it will impact stakeholders.</a:t>
            </a:r>
          </a:p>
          <a:p>
            <a:pPr marL="742950" lvl="1" indent="-285750">
              <a:buFont typeface="+mj-lt"/>
              <a:buAutoNum type="arabicPeriod"/>
            </a:pPr>
            <a:r>
              <a:rPr lang="en-US" b="1" dirty="0"/>
              <a:t>Training</a:t>
            </a:r>
            <a:r>
              <a:rPr lang="en-US" dirty="0"/>
              <a:t>: Providing training and support to equip employees with the skills and knowledge needed to succeed in the new environment.</a:t>
            </a:r>
          </a:p>
          <a:p>
            <a:pPr marL="742950" lvl="1" indent="-285750">
              <a:buFont typeface="+mj-lt"/>
              <a:buAutoNum type="arabicPeriod"/>
            </a:pPr>
            <a:r>
              <a:rPr lang="en-US" b="1" dirty="0"/>
              <a:t>Support</a:t>
            </a:r>
            <a:r>
              <a:rPr lang="en-US" dirty="0"/>
              <a:t>: Offering ongoing support and resources to help individuals and teams navigate the change process smoothly.</a:t>
            </a:r>
          </a:p>
          <a:p>
            <a:pPr marL="0" indent="0">
              <a:buNone/>
            </a:pPr>
            <a:endParaRPr lang="en-US" dirty="0"/>
          </a:p>
        </p:txBody>
      </p:sp>
    </p:spTree>
    <p:extLst>
      <p:ext uri="{BB962C8B-B14F-4D97-AF65-F5344CB8AC3E}">
        <p14:creationId xmlns:p14="http://schemas.microsoft.com/office/powerpoint/2010/main" val="3496201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5E51-3540-F6A4-7223-C4AC5520F1A3}"/>
              </a:ext>
            </a:extLst>
          </p:cNvPr>
          <p:cNvSpPr>
            <a:spLocks noGrp="1"/>
          </p:cNvSpPr>
          <p:nvPr>
            <p:ph type="title"/>
          </p:nvPr>
        </p:nvSpPr>
        <p:spPr/>
        <p:txBody>
          <a:bodyPr/>
          <a:lstStyle/>
          <a:p>
            <a:r>
              <a:rPr lang="en-US" dirty="0"/>
              <a:t>Change Management</a:t>
            </a:r>
          </a:p>
        </p:txBody>
      </p:sp>
      <p:sp>
        <p:nvSpPr>
          <p:cNvPr id="3" name="Content Placeholder 2">
            <a:extLst>
              <a:ext uri="{FF2B5EF4-FFF2-40B4-BE49-F238E27FC236}">
                <a16:creationId xmlns:a16="http://schemas.microsoft.com/office/drawing/2014/main" id="{54C31788-884B-B261-152B-1BF3B376840D}"/>
              </a:ext>
            </a:extLst>
          </p:cNvPr>
          <p:cNvSpPr>
            <a:spLocks noGrp="1"/>
          </p:cNvSpPr>
          <p:nvPr>
            <p:ph idx="1"/>
          </p:nvPr>
        </p:nvSpPr>
        <p:spPr/>
        <p:txBody>
          <a:bodyPr>
            <a:normAutofit fontScale="92500"/>
          </a:bodyPr>
          <a:lstStyle/>
          <a:p>
            <a:pPr>
              <a:buFont typeface="+mj-lt"/>
              <a:buAutoNum type="arabicPeriod"/>
            </a:pPr>
            <a:r>
              <a:rPr lang="en-US" b="1" dirty="0"/>
              <a:t>Managing Resistance</a:t>
            </a:r>
            <a:r>
              <a:rPr lang="en-US" dirty="0"/>
              <a:t>:</a:t>
            </a:r>
          </a:p>
          <a:p>
            <a:pPr marL="742950" lvl="1" indent="-285750">
              <a:buFont typeface="+mj-lt"/>
              <a:buAutoNum type="arabicPeriod"/>
            </a:pPr>
            <a:r>
              <a:rPr lang="en-US" b="1" dirty="0"/>
              <a:t>Addressing Concerns</a:t>
            </a:r>
            <a:r>
              <a:rPr lang="en-US" dirty="0"/>
              <a:t>: Identifying sources of resistance, addressing concerns, and involving key stakeholders in the change process to build commitment.</a:t>
            </a:r>
          </a:p>
          <a:p>
            <a:pPr marL="742950" lvl="1" indent="-285750">
              <a:buFont typeface="+mj-lt"/>
              <a:buAutoNum type="arabicPeriod"/>
            </a:pPr>
            <a:r>
              <a:rPr lang="en-US" b="1" dirty="0"/>
              <a:t>Feedback Mechanisms</a:t>
            </a:r>
            <a:r>
              <a:rPr lang="en-US" dirty="0"/>
              <a:t>: Establishing mechanisms for gathering feedback, listening to concerns, and making adjustments as needed.</a:t>
            </a:r>
          </a:p>
          <a:p>
            <a:pPr>
              <a:buFont typeface="+mj-lt"/>
              <a:buAutoNum type="arabicPeriod"/>
            </a:pPr>
            <a:r>
              <a:rPr lang="en-US" b="1" dirty="0"/>
              <a:t>Sustaining Change</a:t>
            </a:r>
            <a:r>
              <a:rPr lang="en-US" dirty="0"/>
              <a:t>:</a:t>
            </a:r>
          </a:p>
          <a:p>
            <a:pPr marL="742950" lvl="1" indent="-285750">
              <a:buFont typeface="+mj-lt"/>
              <a:buAutoNum type="arabicPeriod"/>
            </a:pPr>
            <a:r>
              <a:rPr lang="en-US" b="1" dirty="0"/>
              <a:t>Reinforcement</a:t>
            </a:r>
            <a:r>
              <a:rPr lang="en-US" dirty="0"/>
              <a:t>: Reinforcing the change by celebrating successes, recognizing achievements, and embedding new behaviors and practices into organizational culture.</a:t>
            </a:r>
          </a:p>
          <a:p>
            <a:pPr marL="742950" lvl="1" indent="-285750">
              <a:buFont typeface="+mj-lt"/>
              <a:buAutoNum type="arabicPeriod"/>
            </a:pPr>
            <a:r>
              <a:rPr lang="en-US" b="1" dirty="0"/>
              <a:t>Monitoring and Evaluation</a:t>
            </a:r>
            <a:r>
              <a:rPr lang="en-US" dirty="0"/>
              <a:t>: Continuously monitoring the implementation, evaluating outcomes against predefined metrics, and making refinements to ensure long-term success.</a:t>
            </a:r>
          </a:p>
        </p:txBody>
      </p:sp>
    </p:spTree>
    <p:extLst>
      <p:ext uri="{BB962C8B-B14F-4D97-AF65-F5344CB8AC3E}">
        <p14:creationId xmlns:p14="http://schemas.microsoft.com/office/powerpoint/2010/main" val="33695205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TotalTime>
  <Words>4030</Words>
  <Application>Microsoft Office PowerPoint</Application>
  <PresentationFormat>Widescreen</PresentationFormat>
  <Paragraphs>290</Paragraphs>
  <Slides>66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66</vt:i4>
      </vt:variant>
    </vt:vector>
  </HeadingPairs>
  <TitlesOfParts>
    <vt:vector size="70" baseType="lpstr">
      <vt:lpstr>Aptos</vt:lpstr>
      <vt:lpstr>Aptos Display</vt:lpstr>
      <vt:lpstr>Arial</vt:lpstr>
      <vt:lpstr>Office Theme</vt:lpstr>
      <vt:lpstr>Change</vt:lpstr>
      <vt:lpstr>Change Management</vt:lpstr>
      <vt:lpstr>PowerPoint Presentation</vt:lpstr>
      <vt:lpstr>Project Management</vt:lpstr>
      <vt:lpstr>Change Management</vt:lpstr>
      <vt:lpstr>PowerPoint Presentation</vt:lpstr>
      <vt:lpstr>PowerPoint Presentation</vt:lpstr>
      <vt:lpstr>Change Management</vt:lpstr>
      <vt:lpstr>Change Management</vt:lpstr>
      <vt:lpstr>PowerPoint Presentation</vt:lpstr>
      <vt:lpstr>PowerPoint Presentation</vt:lpstr>
      <vt:lpstr>Types of Change within a business</vt:lpstr>
      <vt:lpstr>Types of Change within a business</vt:lpstr>
      <vt:lpstr>Types of Change within a business</vt:lpstr>
      <vt:lpstr>PowerPoint Presentation</vt:lpstr>
      <vt:lpstr>PowerPoint Presentation</vt:lpstr>
      <vt:lpstr>CSF</vt:lpstr>
      <vt:lpstr>PowerPoint Presentation</vt:lpstr>
      <vt:lpstr>Characteristics of Critical Success Factors: </vt:lpstr>
      <vt:lpstr>Example of CSFs for Everest</vt:lpstr>
      <vt:lpstr>Example of CSFs for Manufacturing Company</vt:lpstr>
      <vt:lpstr>Challenges in Managing CSFs </vt:lpstr>
      <vt:lpstr>Classification of CSFs</vt:lpstr>
      <vt:lpstr>Engineering College (Everest Engineering College) Primary CSFs: </vt:lpstr>
      <vt:lpstr>Secondary CSFs: </vt:lpstr>
      <vt:lpstr>Manufacturing Company Primary CSFs: </vt:lpstr>
      <vt:lpstr>Secondary CSFs: </vt:lpstr>
      <vt:lpstr>Summary </vt:lpstr>
      <vt:lpstr>PowerPoint Presentation</vt:lpstr>
      <vt:lpstr>PowerPoint Presentation</vt:lpstr>
      <vt:lpstr>Types of CSFs</vt:lpstr>
      <vt:lpstr>Types of CSFs</vt:lpstr>
      <vt:lpstr>Types of CSFs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Dashboard</vt:lpstr>
      <vt:lpstr>Dashboard</vt:lpstr>
      <vt:lpstr>Example of a Dashboard in an Engineering College Academic Performance Dashboard </vt:lpstr>
      <vt:lpstr>Visualization Tools: </vt:lpstr>
      <vt:lpstr>Dashboard Example: Project Management Dashboard</vt:lpstr>
      <vt:lpstr>Dashboard Example: Project Management Dashboard</vt:lpstr>
      <vt:lpstr>Need</vt:lpstr>
      <vt:lpstr>Need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Surendra Kc</dc:creator>
  <cp:lastModifiedBy>Surendra Kc</cp:lastModifiedBy>
  <cp:revision>36</cp:revision>
  <dcterms:created xsi:type="dcterms:W3CDTF">2024-06-20T15:14:16Z</dcterms:created>
  <dcterms:modified xsi:type="dcterms:W3CDTF">2024-06-24T05:50:31Z</dcterms:modified>
</cp:coreProperties>
</file>